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7" r:id="rId2"/>
    <p:sldId id="278" r:id="rId3"/>
    <p:sldId id="260" r:id="rId4"/>
    <p:sldId id="261" r:id="rId5"/>
    <p:sldId id="258" r:id="rId6"/>
    <p:sldId id="264" r:id="rId7"/>
    <p:sldId id="259" r:id="rId8"/>
    <p:sldId id="266" r:id="rId9"/>
    <p:sldId id="262" r:id="rId10"/>
    <p:sldId id="265" r:id="rId11"/>
    <p:sldId id="267" r:id="rId12"/>
    <p:sldId id="277" r:id="rId13"/>
    <p:sldId id="268" r:id="rId14"/>
    <p:sldId id="269" r:id="rId15"/>
    <p:sldId id="270" r:id="rId16"/>
    <p:sldId id="271" r:id="rId17"/>
    <p:sldId id="276" r:id="rId18"/>
    <p:sldId id="274" r:id="rId19"/>
    <p:sldId id="275" r:id="rId20"/>
    <p:sldId id="272"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97F858-6809-C8CE-F3B6-34D75CB86C6F}" v="2" dt="2024-02-08T03:32:49.550"/>
    <p1510:client id="{694971FD-3094-04B4-1FA2-15F287569C40}" v="114" dt="2024-02-06T22:52:33.286"/>
    <p1510:client id="{6AA39286-4A59-2F47-5A74-1580A458AF78}" v="346" dt="2024-02-08T02:14:53.956"/>
    <p1510:client id="{88EDFC84-9374-675F-E7E4-ECA2627E59B2}" v="2" dt="2024-02-08T01:48:39.123"/>
    <p1510:client id="{E0781E13-FE79-B54F-9875-AF7C467A819E}" v="127" dt="2024-02-07T19:23:20.899"/>
    <p1510:client id="{E5F8D50E-BFE0-5F77-8B10-10F01DFE9E68}" v="3" dt="2024-02-07T23:44:43.7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34B92-8520-414D-8CF1-BC8C7C543BBD}" type="datetimeFigureOut">
              <a:rPr lang="en-US" smtClean="0"/>
              <a:t>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E2E83-B353-7944-B712-EE9B8FEB3981}" type="slidenum">
              <a:rPr lang="en-US" smtClean="0"/>
              <a:t>‹#›</a:t>
            </a:fld>
            <a:endParaRPr lang="en-US"/>
          </a:p>
        </p:txBody>
      </p:sp>
    </p:spTree>
    <p:extLst>
      <p:ext uri="{BB962C8B-B14F-4D97-AF65-F5344CB8AC3E}">
        <p14:creationId xmlns:p14="http://schemas.microsoft.com/office/powerpoint/2010/main" val="278902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0E2E83-B353-7944-B712-EE9B8FEB3981}" type="slidenum">
              <a:rPr lang="en-US" smtClean="0"/>
              <a:t>1</a:t>
            </a:fld>
            <a:endParaRPr lang="en-US"/>
          </a:p>
        </p:txBody>
      </p:sp>
    </p:spTree>
    <p:extLst>
      <p:ext uri="{BB962C8B-B14F-4D97-AF65-F5344CB8AC3E}">
        <p14:creationId xmlns:p14="http://schemas.microsoft.com/office/powerpoint/2010/main" val="715221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0E2E83-B353-7944-B712-EE9B8FEB3981}" type="slidenum">
              <a:rPr lang="en-US" smtClean="0"/>
              <a:t>9</a:t>
            </a:fld>
            <a:endParaRPr lang="en-US"/>
          </a:p>
        </p:txBody>
      </p:sp>
    </p:spTree>
    <p:extLst>
      <p:ext uri="{BB962C8B-B14F-4D97-AF65-F5344CB8AC3E}">
        <p14:creationId xmlns:p14="http://schemas.microsoft.com/office/powerpoint/2010/main" val="2246009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B33DD-3DF2-F3C1-53B7-103190461E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D095CF-1DE9-3FFF-7930-3887A273B4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6FCC3E-C5E1-D052-DDA5-4262B05BA0BE}"/>
              </a:ext>
            </a:extLst>
          </p:cNvPr>
          <p:cNvSpPr>
            <a:spLocks noGrp="1"/>
          </p:cNvSpPr>
          <p:nvPr>
            <p:ph type="dt" sz="half" idx="10"/>
          </p:nvPr>
        </p:nvSpPr>
        <p:spPr/>
        <p:txBody>
          <a:bodyPr/>
          <a:lstStyle/>
          <a:p>
            <a:fld id="{8BF70B44-3C83-2748-A759-97500384750D}" type="datetimeFigureOut">
              <a:rPr lang="en-US" smtClean="0"/>
              <a:t>2/8/2024</a:t>
            </a:fld>
            <a:endParaRPr lang="en-US"/>
          </a:p>
        </p:txBody>
      </p:sp>
      <p:sp>
        <p:nvSpPr>
          <p:cNvPr id="5" name="Footer Placeholder 4">
            <a:extLst>
              <a:ext uri="{FF2B5EF4-FFF2-40B4-BE49-F238E27FC236}">
                <a16:creationId xmlns:a16="http://schemas.microsoft.com/office/drawing/2014/main" id="{ADE9ADF1-4FB2-0EA0-DFBD-08C4AA056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236DA8-E056-C65C-CE97-FA359534AF47}"/>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1258330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7398C-590C-DF54-25B9-E2A660A087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EE84D5-8834-8FAB-FA26-AE72E88209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0BA752-C979-3D5A-6BB4-93DD784C2B08}"/>
              </a:ext>
            </a:extLst>
          </p:cNvPr>
          <p:cNvSpPr>
            <a:spLocks noGrp="1"/>
          </p:cNvSpPr>
          <p:nvPr>
            <p:ph type="dt" sz="half" idx="10"/>
          </p:nvPr>
        </p:nvSpPr>
        <p:spPr/>
        <p:txBody>
          <a:bodyPr/>
          <a:lstStyle/>
          <a:p>
            <a:fld id="{8BF70B44-3C83-2748-A759-97500384750D}" type="datetimeFigureOut">
              <a:rPr lang="en-US" smtClean="0"/>
              <a:t>2/8/2024</a:t>
            </a:fld>
            <a:endParaRPr lang="en-US"/>
          </a:p>
        </p:txBody>
      </p:sp>
      <p:sp>
        <p:nvSpPr>
          <p:cNvPr id="5" name="Footer Placeholder 4">
            <a:extLst>
              <a:ext uri="{FF2B5EF4-FFF2-40B4-BE49-F238E27FC236}">
                <a16:creationId xmlns:a16="http://schemas.microsoft.com/office/drawing/2014/main" id="{807BB617-3D04-F5A1-BCB3-05917A6CE4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D18626-A016-2BFF-DF70-6877645675BD}"/>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1520710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F4DB4F-D912-2AEA-2974-E01E398D32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C5E78F-C134-EEA4-B468-AB3F91EAA0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5C7892-85B4-26DA-51AE-BBF42D541AD5}"/>
              </a:ext>
            </a:extLst>
          </p:cNvPr>
          <p:cNvSpPr>
            <a:spLocks noGrp="1"/>
          </p:cNvSpPr>
          <p:nvPr>
            <p:ph type="dt" sz="half" idx="10"/>
          </p:nvPr>
        </p:nvSpPr>
        <p:spPr/>
        <p:txBody>
          <a:bodyPr/>
          <a:lstStyle/>
          <a:p>
            <a:fld id="{8BF70B44-3C83-2748-A759-97500384750D}" type="datetimeFigureOut">
              <a:rPr lang="en-US" smtClean="0"/>
              <a:t>2/8/2024</a:t>
            </a:fld>
            <a:endParaRPr lang="en-US"/>
          </a:p>
        </p:txBody>
      </p:sp>
      <p:sp>
        <p:nvSpPr>
          <p:cNvPr id="5" name="Footer Placeholder 4">
            <a:extLst>
              <a:ext uri="{FF2B5EF4-FFF2-40B4-BE49-F238E27FC236}">
                <a16:creationId xmlns:a16="http://schemas.microsoft.com/office/drawing/2014/main" id="{88405E73-3B1F-22E8-B841-6E5AA10EA8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BC3FA-2672-25D0-E5D6-F4D074055F70}"/>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38882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941FB-FDE6-3DD0-33A4-593AD5DF91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C94F02-5ED5-20D4-D710-DD275CC4B0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7CF1E-071D-EC6E-54DE-2B165BEAF0CD}"/>
              </a:ext>
            </a:extLst>
          </p:cNvPr>
          <p:cNvSpPr>
            <a:spLocks noGrp="1"/>
          </p:cNvSpPr>
          <p:nvPr>
            <p:ph type="dt" sz="half" idx="10"/>
          </p:nvPr>
        </p:nvSpPr>
        <p:spPr/>
        <p:txBody>
          <a:bodyPr/>
          <a:lstStyle/>
          <a:p>
            <a:fld id="{8BF70B44-3C83-2748-A759-97500384750D}" type="datetimeFigureOut">
              <a:rPr lang="en-US" smtClean="0"/>
              <a:t>2/8/2024</a:t>
            </a:fld>
            <a:endParaRPr lang="en-US"/>
          </a:p>
        </p:txBody>
      </p:sp>
      <p:sp>
        <p:nvSpPr>
          <p:cNvPr id="5" name="Footer Placeholder 4">
            <a:extLst>
              <a:ext uri="{FF2B5EF4-FFF2-40B4-BE49-F238E27FC236}">
                <a16:creationId xmlns:a16="http://schemas.microsoft.com/office/drawing/2014/main" id="{DE78D7E7-3A58-68BC-458A-396D030447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91C64F-E082-EF85-DCC3-D45312E76878}"/>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511078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15A5D-C3D9-859C-2A7D-AC65E3B1E4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7E0A33-90CB-8A7E-A99A-8AFB91BA99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7CC4F2-3FF5-9095-5B4B-AFB3E1080C56}"/>
              </a:ext>
            </a:extLst>
          </p:cNvPr>
          <p:cNvSpPr>
            <a:spLocks noGrp="1"/>
          </p:cNvSpPr>
          <p:nvPr>
            <p:ph type="dt" sz="half" idx="10"/>
          </p:nvPr>
        </p:nvSpPr>
        <p:spPr/>
        <p:txBody>
          <a:bodyPr/>
          <a:lstStyle/>
          <a:p>
            <a:fld id="{8BF70B44-3C83-2748-A759-97500384750D}" type="datetimeFigureOut">
              <a:rPr lang="en-US" smtClean="0"/>
              <a:t>2/8/2024</a:t>
            </a:fld>
            <a:endParaRPr lang="en-US"/>
          </a:p>
        </p:txBody>
      </p:sp>
      <p:sp>
        <p:nvSpPr>
          <p:cNvPr id="5" name="Footer Placeholder 4">
            <a:extLst>
              <a:ext uri="{FF2B5EF4-FFF2-40B4-BE49-F238E27FC236}">
                <a16:creationId xmlns:a16="http://schemas.microsoft.com/office/drawing/2014/main" id="{44F17218-27C2-6363-ECA2-F8720AE19B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F6C855-C4B9-665C-6C60-330B3F95F66E}"/>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3001223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F2740-B6E6-3619-0F75-5AEC8343E0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206FBD-3A45-119F-C159-B4A10CD00D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7FBEA5-DD72-5831-02D4-0CD3931096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895B99-61BB-8698-8459-D54CEEC238DC}"/>
              </a:ext>
            </a:extLst>
          </p:cNvPr>
          <p:cNvSpPr>
            <a:spLocks noGrp="1"/>
          </p:cNvSpPr>
          <p:nvPr>
            <p:ph type="dt" sz="half" idx="10"/>
          </p:nvPr>
        </p:nvSpPr>
        <p:spPr/>
        <p:txBody>
          <a:bodyPr/>
          <a:lstStyle/>
          <a:p>
            <a:fld id="{8BF70B44-3C83-2748-A759-97500384750D}" type="datetimeFigureOut">
              <a:rPr lang="en-US" smtClean="0"/>
              <a:t>2/8/2024</a:t>
            </a:fld>
            <a:endParaRPr lang="en-US"/>
          </a:p>
        </p:txBody>
      </p:sp>
      <p:sp>
        <p:nvSpPr>
          <p:cNvPr id="6" name="Footer Placeholder 5">
            <a:extLst>
              <a:ext uri="{FF2B5EF4-FFF2-40B4-BE49-F238E27FC236}">
                <a16:creationId xmlns:a16="http://schemas.microsoft.com/office/drawing/2014/main" id="{766C10B9-1678-A64A-67E0-0957A1921B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F46B1A-2833-B8DF-93BA-E74160B91CE1}"/>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171568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B662C-B53D-B2D8-7128-DF1564F0AC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2919AB-8E76-95D2-B203-B8EE58226D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C90633-4FBB-7115-1A52-BD7B1D128A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502453-C07F-1645-3B24-216577045E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6CF4ED-F665-FB1E-E041-593B0835AC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40C8D7-7E97-D74A-8B88-1E57E5015D58}"/>
              </a:ext>
            </a:extLst>
          </p:cNvPr>
          <p:cNvSpPr>
            <a:spLocks noGrp="1"/>
          </p:cNvSpPr>
          <p:nvPr>
            <p:ph type="dt" sz="half" idx="10"/>
          </p:nvPr>
        </p:nvSpPr>
        <p:spPr/>
        <p:txBody>
          <a:bodyPr/>
          <a:lstStyle/>
          <a:p>
            <a:fld id="{8BF70B44-3C83-2748-A759-97500384750D}" type="datetimeFigureOut">
              <a:rPr lang="en-US" smtClean="0"/>
              <a:t>2/8/2024</a:t>
            </a:fld>
            <a:endParaRPr lang="en-US"/>
          </a:p>
        </p:txBody>
      </p:sp>
      <p:sp>
        <p:nvSpPr>
          <p:cNvPr id="8" name="Footer Placeholder 7">
            <a:extLst>
              <a:ext uri="{FF2B5EF4-FFF2-40B4-BE49-F238E27FC236}">
                <a16:creationId xmlns:a16="http://schemas.microsoft.com/office/drawing/2014/main" id="{F294D4E2-CF22-EAA1-7765-F0CE093AEB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F6A3C1-08DE-B9A7-DDDB-6F8B8CEC8D1F}"/>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3776924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B49F-5E69-9C0C-11E8-84F738B231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3F15D-A130-399B-E2F5-60F9360FBD3C}"/>
              </a:ext>
            </a:extLst>
          </p:cNvPr>
          <p:cNvSpPr>
            <a:spLocks noGrp="1"/>
          </p:cNvSpPr>
          <p:nvPr>
            <p:ph type="dt" sz="half" idx="10"/>
          </p:nvPr>
        </p:nvSpPr>
        <p:spPr/>
        <p:txBody>
          <a:bodyPr/>
          <a:lstStyle/>
          <a:p>
            <a:fld id="{8BF70B44-3C83-2748-A759-97500384750D}" type="datetimeFigureOut">
              <a:rPr lang="en-US" smtClean="0"/>
              <a:t>2/8/2024</a:t>
            </a:fld>
            <a:endParaRPr lang="en-US"/>
          </a:p>
        </p:txBody>
      </p:sp>
      <p:sp>
        <p:nvSpPr>
          <p:cNvPr id="4" name="Footer Placeholder 3">
            <a:extLst>
              <a:ext uri="{FF2B5EF4-FFF2-40B4-BE49-F238E27FC236}">
                <a16:creationId xmlns:a16="http://schemas.microsoft.com/office/drawing/2014/main" id="{1A47FB96-CB97-152C-8F99-DB9DEE3777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1B62E1-8942-4232-EB06-615EDC02B500}"/>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654084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9DA1D5-2B27-3F1B-6CAC-131F907BEF3D}"/>
              </a:ext>
            </a:extLst>
          </p:cNvPr>
          <p:cNvSpPr>
            <a:spLocks noGrp="1"/>
          </p:cNvSpPr>
          <p:nvPr>
            <p:ph type="dt" sz="half" idx="10"/>
          </p:nvPr>
        </p:nvSpPr>
        <p:spPr/>
        <p:txBody>
          <a:bodyPr/>
          <a:lstStyle/>
          <a:p>
            <a:fld id="{8BF70B44-3C83-2748-A759-97500384750D}" type="datetimeFigureOut">
              <a:rPr lang="en-US" smtClean="0"/>
              <a:t>2/8/2024</a:t>
            </a:fld>
            <a:endParaRPr lang="en-US"/>
          </a:p>
        </p:txBody>
      </p:sp>
      <p:sp>
        <p:nvSpPr>
          <p:cNvPr id="3" name="Footer Placeholder 2">
            <a:extLst>
              <a:ext uri="{FF2B5EF4-FFF2-40B4-BE49-F238E27FC236}">
                <a16:creationId xmlns:a16="http://schemas.microsoft.com/office/drawing/2014/main" id="{9583B719-E0E4-E694-87BE-1DBADCACDE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A6B2F1-B06C-A2EA-E1FB-46019CEA86A2}"/>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1957448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5F06F-E6E9-60D1-D653-F0EFB04CE6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442EB3-4FBB-254A-8151-9D1C8D7A6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8FC6C6-0B3A-2A2F-8186-71E76F0DC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777920-5353-BBBF-5967-6F1C0A3B612C}"/>
              </a:ext>
            </a:extLst>
          </p:cNvPr>
          <p:cNvSpPr>
            <a:spLocks noGrp="1"/>
          </p:cNvSpPr>
          <p:nvPr>
            <p:ph type="dt" sz="half" idx="10"/>
          </p:nvPr>
        </p:nvSpPr>
        <p:spPr/>
        <p:txBody>
          <a:bodyPr/>
          <a:lstStyle/>
          <a:p>
            <a:fld id="{8BF70B44-3C83-2748-A759-97500384750D}" type="datetimeFigureOut">
              <a:rPr lang="en-US" smtClean="0"/>
              <a:t>2/8/2024</a:t>
            </a:fld>
            <a:endParaRPr lang="en-US"/>
          </a:p>
        </p:txBody>
      </p:sp>
      <p:sp>
        <p:nvSpPr>
          <p:cNvPr id="6" name="Footer Placeholder 5">
            <a:extLst>
              <a:ext uri="{FF2B5EF4-FFF2-40B4-BE49-F238E27FC236}">
                <a16:creationId xmlns:a16="http://schemas.microsoft.com/office/drawing/2014/main" id="{62253E6F-E03D-57E7-FA11-CD58B5FD5B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C9F08-9D66-A2E5-5E4C-87B04450EDD3}"/>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326534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64F53-7E15-050F-10AA-3C7FC7E3EC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BDDC32-5BCA-3DAE-BF39-3F0043C9E4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9F8457-4AAE-1FF2-7031-5AD970A79C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AE7725-19D9-BBB6-2E4B-97C10434C247}"/>
              </a:ext>
            </a:extLst>
          </p:cNvPr>
          <p:cNvSpPr>
            <a:spLocks noGrp="1"/>
          </p:cNvSpPr>
          <p:nvPr>
            <p:ph type="dt" sz="half" idx="10"/>
          </p:nvPr>
        </p:nvSpPr>
        <p:spPr/>
        <p:txBody>
          <a:bodyPr/>
          <a:lstStyle/>
          <a:p>
            <a:fld id="{8BF70B44-3C83-2748-A759-97500384750D}" type="datetimeFigureOut">
              <a:rPr lang="en-US" smtClean="0"/>
              <a:t>2/8/2024</a:t>
            </a:fld>
            <a:endParaRPr lang="en-US"/>
          </a:p>
        </p:txBody>
      </p:sp>
      <p:sp>
        <p:nvSpPr>
          <p:cNvPr id="6" name="Footer Placeholder 5">
            <a:extLst>
              <a:ext uri="{FF2B5EF4-FFF2-40B4-BE49-F238E27FC236}">
                <a16:creationId xmlns:a16="http://schemas.microsoft.com/office/drawing/2014/main" id="{EF698AAE-53CB-C7D9-2290-94755EE92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F7A73-C316-6164-E6CE-1488D612706D}"/>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3505565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BFB68-3DB3-A1D2-350A-BF44823290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F6C8DE-0703-D4F6-FC0C-165A62F07B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5AA434-0553-58E1-23C9-A0C49BE900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F70B44-3C83-2748-A759-97500384750D}" type="datetimeFigureOut">
              <a:rPr lang="en-US" smtClean="0"/>
              <a:t>2/8/2024</a:t>
            </a:fld>
            <a:endParaRPr lang="en-US"/>
          </a:p>
        </p:txBody>
      </p:sp>
      <p:sp>
        <p:nvSpPr>
          <p:cNvPr id="5" name="Footer Placeholder 4">
            <a:extLst>
              <a:ext uri="{FF2B5EF4-FFF2-40B4-BE49-F238E27FC236}">
                <a16:creationId xmlns:a16="http://schemas.microsoft.com/office/drawing/2014/main" id="{E72917A1-979A-03D6-91BD-170BC80746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F8B534-3AAB-784B-AB85-91E527A1C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0FDAE-2640-EC48-AE1B-397844C78C14}" type="slidenum">
              <a:rPr lang="en-US" smtClean="0"/>
              <a:t>‹#›</a:t>
            </a:fld>
            <a:endParaRPr lang="en-US"/>
          </a:p>
        </p:txBody>
      </p:sp>
    </p:spTree>
    <p:extLst>
      <p:ext uri="{BB962C8B-B14F-4D97-AF65-F5344CB8AC3E}">
        <p14:creationId xmlns:p14="http://schemas.microsoft.com/office/powerpoint/2010/main" val="3673150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pixnio.com/es/gente/mujeres/mujer-retrato-modelo-de-la-foto-moda-atractivo-morena-bonita-cara" TargetMode="External"/><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pngimg.com/download/6566" TargetMode="External"/><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hyperlink" Target="https://creativecommons.org/licenses/by-nc/3.0/"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image" Target="../media/image13.svg"/><Relationship Id="rId21" Type="http://schemas.openxmlformats.org/officeDocument/2006/relationships/image" Target="../media/image31.pn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3.png"/><Relationship Id="rId5" Type="http://schemas.openxmlformats.org/officeDocument/2006/relationships/hyperlink" Target="https://github.com/more-aishwarya/OneCare/blob/main/ProjectDocuments/Team%20Working%20Agreement%20.pdf" TargetMode="Externa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seositecheckup.com/articles/9-effective-ways-to-improve-your-blog" TargetMode="External"/><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profslusos.blogspot.com/2017/05/mais-um-concurso-de-vinculacao.html" TargetMode="External"/><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hyperlink" Target="mailto:student%20pace%20email%20id"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mailto:student%20pace%20email%20id"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pxhere.com/en/photo/26629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83250"/>
          </a:schemeClr>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ight Triangle 7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177BF-5C9C-0602-9B5C-E6E1D25A2349}"/>
              </a:ext>
            </a:extLst>
          </p:cNvPr>
          <p:cNvSpPr>
            <a:spLocks noGrp="1"/>
          </p:cNvSpPr>
          <p:nvPr>
            <p:ph type="title"/>
          </p:nvPr>
        </p:nvSpPr>
        <p:spPr>
          <a:xfrm>
            <a:off x="1123356" y="1188637"/>
            <a:ext cx="9984615" cy="1597228"/>
          </a:xfrm>
        </p:spPr>
        <p:txBody>
          <a:bodyPr vert="horz" lIns="91440" tIns="45720" rIns="91440" bIns="45720" rtlCol="0" anchor="ctr">
            <a:normAutofit/>
          </a:bodyPr>
          <a:lstStyle/>
          <a:p>
            <a:r>
              <a:rPr lang="en-US" sz="3300" b="0" i="0" kern="1200">
                <a:solidFill>
                  <a:schemeClr val="tx1"/>
                </a:solidFill>
                <a:effectLst/>
                <a:latin typeface="+mj-lt"/>
                <a:ea typeface="+mj-ea"/>
                <a:cs typeface="+mj-cs"/>
              </a:rPr>
              <a:t>OneCare, an innovative all-in-one healthcare web app designed to revolutionize the way you manage your health and wellness.</a:t>
            </a:r>
            <a:endParaRPr lang="en-US" sz="3300" kern="1200">
              <a:solidFill>
                <a:schemeClr val="tx1"/>
              </a:solidFill>
              <a:latin typeface="+mj-lt"/>
              <a:ea typeface="+mj-ea"/>
              <a:cs typeface="+mj-cs"/>
            </a:endParaRPr>
          </a:p>
        </p:txBody>
      </p:sp>
      <p:pic>
        <p:nvPicPr>
          <p:cNvPr id="7" name="Picture 6" descr="A person with a stethoscope around her neck&#10;&#10;Description automatically generated">
            <a:extLst>
              <a:ext uri="{FF2B5EF4-FFF2-40B4-BE49-F238E27FC236}">
                <a16:creationId xmlns:a16="http://schemas.microsoft.com/office/drawing/2014/main" id="{579A6308-8EFB-B1F2-ADB1-E8D8F6789074}"/>
              </a:ext>
            </a:extLst>
          </p:cNvPr>
          <p:cNvPicPr>
            <a:picLocks noChangeAspect="1"/>
          </p:cNvPicPr>
          <p:nvPr/>
        </p:nvPicPr>
        <p:blipFill rotWithShape="1">
          <a:blip r:embed="rId3"/>
          <a:srcRect b="1043"/>
          <a:stretch/>
        </p:blipFill>
        <p:spPr>
          <a:xfrm>
            <a:off x="914400" y="3018327"/>
            <a:ext cx="5078633" cy="3226125"/>
          </a:xfrm>
          <a:prstGeom prst="rect">
            <a:avLst/>
          </a:prstGeom>
        </p:spPr>
      </p:pic>
      <p:sp>
        <p:nvSpPr>
          <p:cNvPr id="8" name="TextBox 7">
            <a:extLst>
              <a:ext uri="{FF2B5EF4-FFF2-40B4-BE49-F238E27FC236}">
                <a16:creationId xmlns:a16="http://schemas.microsoft.com/office/drawing/2014/main" id="{2E5068F6-FBFC-DA82-80C7-C8361365A292}"/>
              </a:ext>
            </a:extLst>
          </p:cNvPr>
          <p:cNvSpPr txBox="1"/>
          <p:nvPr/>
        </p:nvSpPr>
        <p:spPr>
          <a:xfrm>
            <a:off x="5990511" y="5600752"/>
            <a:ext cx="3723847" cy="1073858"/>
          </a:xfrm>
          <a:prstGeom prst="rect">
            <a:avLst/>
          </a:prstGeom>
        </p:spPr>
        <p:txBody>
          <a:bodyPr vert="horz" lIns="91440" tIns="45720" rIns="91440" bIns="45720" rtlCol="0" anchor="t">
            <a:normAutofit/>
          </a:bodyPr>
          <a:lstStyle/>
          <a:p>
            <a:pPr>
              <a:lnSpc>
                <a:spcPct val="90000"/>
              </a:lnSpc>
              <a:spcAft>
                <a:spcPts val="600"/>
              </a:spcAft>
            </a:pPr>
            <a:r>
              <a:rPr lang="en-US" sz="2000"/>
              <a:t>CS 691 CAPSTONE PROJECT</a:t>
            </a:r>
          </a:p>
        </p:txBody>
      </p:sp>
    </p:spTree>
    <p:extLst>
      <p:ext uri="{BB962C8B-B14F-4D97-AF65-F5344CB8AC3E}">
        <p14:creationId xmlns:p14="http://schemas.microsoft.com/office/powerpoint/2010/main" val="372719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person smiling&#10;&#10;Description automatically generated">
            <a:extLst>
              <a:ext uri="{FF2B5EF4-FFF2-40B4-BE49-F238E27FC236}">
                <a16:creationId xmlns:a16="http://schemas.microsoft.com/office/drawing/2014/main" id="{72DC46D2-53B5-1EC5-9398-CCE84BF2544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0642" b="32017"/>
          <a:stretch/>
        </p:blipFill>
        <p:spPr>
          <a:xfrm>
            <a:off x="4013481" y="10"/>
            <a:ext cx="8181820"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B5500-521A-CF0D-E019-AA8BE30CD604}"/>
              </a:ext>
            </a:extLst>
          </p:cNvPr>
          <p:cNvSpPr>
            <a:spLocks noGrp="1"/>
          </p:cNvSpPr>
          <p:nvPr>
            <p:ph type="title"/>
          </p:nvPr>
        </p:nvSpPr>
        <p:spPr>
          <a:xfrm>
            <a:off x="0" y="0"/>
            <a:ext cx="8229600" cy="1899912"/>
          </a:xfrm>
        </p:spPr>
        <p:txBody>
          <a:bodyPr vert="horz" lIns="91440" tIns="45720" rIns="91440" bIns="45720" rtlCol="0" anchor="ctr">
            <a:normAutofit/>
          </a:bodyPr>
          <a:lstStyle/>
          <a:p>
            <a:r>
              <a:rPr lang="en-US" sz="4000" u="sng"/>
              <a:t>Persona: Aisha(Software Developer)</a:t>
            </a:r>
          </a:p>
        </p:txBody>
      </p:sp>
      <p:sp>
        <p:nvSpPr>
          <p:cNvPr id="3" name="TextBox 2">
            <a:extLst>
              <a:ext uri="{FF2B5EF4-FFF2-40B4-BE49-F238E27FC236}">
                <a16:creationId xmlns:a16="http://schemas.microsoft.com/office/drawing/2014/main" id="{8E8F9406-6884-A2CC-0F54-F4F48D4CDA1C}"/>
              </a:ext>
            </a:extLst>
          </p:cNvPr>
          <p:cNvSpPr txBox="1"/>
          <p:nvPr/>
        </p:nvSpPr>
        <p:spPr>
          <a:xfrm>
            <a:off x="233028" y="2507575"/>
            <a:ext cx="6372069" cy="3742762"/>
          </a:xfrm>
          <a:prstGeom prst="rect">
            <a:avLst/>
          </a:prstGeom>
        </p:spPr>
        <p:txBody>
          <a:bodyPr vert="horz" lIns="91440" tIns="45720" rIns="91440" bIns="45720" rtlCol="0">
            <a:noAutofit/>
          </a:bodyPr>
          <a:lstStyle/>
          <a:p>
            <a:pPr>
              <a:lnSpc>
                <a:spcPct val="90000"/>
              </a:lnSpc>
              <a:spcAft>
                <a:spcPts val="600"/>
              </a:spcAft>
            </a:pPr>
            <a:r>
              <a:rPr lang="en-US" sz="2000" i="0">
                <a:effectLst/>
              </a:rPr>
              <a:t>Age: 28</a:t>
            </a:r>
          </a:p>
          <a:p>
            <a:pPr>
              <a:lnSpc>
                <a:spcPct val="90000"/>
              </a:lnSpc>
              <a:spcAft>
                <a:spcPts val="600"/>
              </a:spcAft>
            </a:pPr>
            <a:r>
              <a:rPr lang="en-US" sz="2000" b="0" i="0">
                <a:effectLst/>
                <a:latin typeface="Söhne"/>
              </a:rPr>
              <a:t>Aisha, a busy tech professional and fitness enthusiast, struggles with anxiety due to work pressures. She needs OneCare to manage her mental well-being alongside her physical health. Features like meditation sessions, medication reminders, and access to mental health resources would help her prioritize self-care and overall well-being."</a:t>
            </a:r>
            <a:endParaRPr lang="en-US" sz="2000"/>
          </a:p>
        </p:txBody>
      </p:sp>
    </p:spTree>
    <p:extLst>
      <p:ext uri="{BB962C8B-B14F-4D97-AF65-F5344CB8AC3E}">
        <p14:creationId xmlns:p14="http://schemas.microsoft.com/office/powerpoint/2010/main" val="4209723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3741C1-B1DE-4174-A0FE-58BC5D176CAA}"/>
              </a:ext>
            </a:extLst>
          </p:cNvPr>
          <p:cNvSpPr>
            <a:spLocks noGrp="1"/>
          </p:cNvSpPr>
          <p:nvPr>
            <p:ph type="title"/>
          </p:nvPr>
        </p:nvSpPr>
        <p:spPr>
          <a:xfrm>
            <a:off x="449016" y="489172"/>
            <a:ext cx="7138088" cy="1495425"/>
          </a:xfrm>
        </p:spPr>
        <p:txBody>
          <a:bodyPr vert="horz" lIns="91440" tIns="45720" rIns="91440" bIns="45720" rtlCol="0" anchor="ctr">
            <a:noAutofit/>
          </a:bodyPr>
          <a:lstStyle/>
          <a:p>
            <a:r>
              <a:rPr lang="en-US" sz="4000"/>
              <a:t>Persona: </a:t>
            </a:r>
            <a:r>
              <a:rPr lang="en-US" sz="4000" b="0" i="0">
                <a:effectLst/>
              </a:rPr>
              <a:t>James(Sales Executive)</a:t>
            </a:r>
            <a:br>
              <a:rPr lang="en-US" sz="4000" b="0" i="0">
                <a:effectLst/>
              </a:rPr>
            </a:br>
            <a:endParaRPr lang="en-US" sz="4000"/>
          </a:p>
        </p:txBody>
      </p:sp>
      <p:sp>
        <p:nvSpPr>
          <p:cNvPr id="3" name="TextBox 2">
            <a:extLst>
              <a:ext uri="{FF2B5EF4-FFF2-40B4-BE49-F238E27FC236}">
                <a16:creationId xmlns:a16="http://schemas.microsoft.com/office/drawing/2014/main" id="{CB239F67-B4F1-05F2-12F1-30F995C7B8D9}"/>
              </a:ext>
            </a:extLst>
          </p:cNvPr>
          <p:cNvSpPr txBox="1"/>
          <p:nvPr/>
        </p:nvSpPr>
        <p:spPr>
          <a:xfrm>
            <a:off x="330479" y="2345106"/>
            <a:ext cx="6538481" cy="3729034"/>
          </a:xfrm>
          <a:prstGeom prst="rect">
            <a:avLst/>
          </a:prstGeom>
        </p:spPr>
        <p:txBody>
          <a:bodyPr vert="horz" lIns="91440" tIns="45720" rIns="91440" bIns="45720" rtlCol="0">
            <a:normAutofit/>
          </a:bodyPr>
          <a:lstStyle/>
          <a:p>
            <a:pPr>
              <a:lnSpc>
                <a:spcPct val="90000"/>
              </a:lnSpc>
              <a:spcAft>
                <a:spcPts val="600"/>
              </a:spcAft>
            </a:pPr>
            <a:r>
              <a:rPr lang="en-US" sz="2000" i="0">
                <a:effectLst/>
              </a:rPr>
              <a:t>Age: 38</a:t>
            </a:r>
          </a:p>
          <a:p>
            <a:pPr>
              <a:lnSpc>
                <a:spcPct val="90000"/>
              </a:lnSpc>
              <a:spcAft>
                <a:spcPts val="600"/>
              </a:spcAft>
            </a:pPr>
            <a:r>
              <a:rPr lang="en-US" sz="2000" i="0">
                <a:effectLst/>
              </a:rPr>
              <a:t>James leads a busy life with frequent travel and high-stress job. He often experiences minor health issues like headaches and fatigue but struggles to identify suitable </a:t>
            </a:r>
            <a:r>
              <a:rPr lang="en-US" sz="2000" i="0" err="1">
                <a:effectLst/>
              </a:rPr>
              <a:t>treatments.James</a:t>
            </a:r>
            <a:r>
              <a:rPr lang="en-US" sz="2000" i="0">
                <a:effectLst/>
              </a:rPr>
              <a:t> needs OneCare to quickly suggest medications based on his symptoms using predictive medicine feature. This saves time and helps him make informed health decisions without constant visits to the doctor.</a:t>
            </a:r>
          </a:p>
          <a:p>
            <a:pPr indent="-228600">
              <a:lnSpc>
                <a:spcPct val="90000"/>
              </a:lnSpc>
              <a:spcAft>
                <a:spcPts val="600"/>
              </a:spcAft>
              <a:buFont typeface="Arial" panose="020B0604020202020204" pitchFamily="34" charset="0"/>
              <a:buChar char="•"/>
            </a:pPr>
            <a:endParaRPr lang="en-US" sz="2000"/>
          </a:p>
        </p:txBody>
      </p:sp>
      <p:pic>
        <p:nvPicPr>
          <p:cNvPr id="5" name="Picture 4" descr="A person in a suit with his arms crossed&#10;&#10;Description automatically generated">
            <a:extLst>
              <a:ext uri="{FF2B5EF4-FFF2-40B4-BE49-F238E27FC236}">
                <a16:creationId xmlns:a16="http://schemas.microsoft.com/office/drawing/2014/main" id="{286DB5EB-0F34-2E5A-D3EB-60D597FD083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2" b="13805"/>
          <a:stretch/>
        </p:blipFill>
        <p:spPr>
          <a:xfrm>
            <a:off x="7199440" y="10"/>
            <a:ext cx="4992560" cy="6857990"/>
          </a:xfrm>
          <a:prstGeom prst="rect">
            <a:avLst/>
          </a:prstGeom>
          <a:effectLst/>
        </p:spPr>
      </p:pic>
      <p:sp>
        <p:nvSpPr>
          <p:cNvPr id="6" name="TextBox 5">
            <a:extLst>
              <a:ext uri="{FF2B5EF4-FFF2-40B4-BE49-F238E27FC236}">
                <a16:creationId xmlns:a16="http://schemas.microsoft.com/office/drawing/2014/main" id="{6BD49366-40FA-9BA9-C251-86AB0F021E0E}"/>
              </a:ext>
            </a:extLst>
          </p:cNvPr>
          <p:cNvSpPr txBox="1"/>
          <p:nvPr/>
        </p:nvSpPr>
        <p:spPr>
          <a:xfrm>
            <a:off x="9872134" y="6657945"/>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pngimg.com/download/656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766360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F439F-F568-C7C7-AD6F-80C6762E60E3}"/>
              </a:ext>
            </a:extLst>
          </p:cNvPr>
          <p:cNvSpPr>
            <a:spLocks noGrp="1"/>
          </p:cNvSpPr>
          <p:nvPr>
            <p:ph type="title"/>
          </p:nvPr>
        </p:nvSpPr>
        <p:spPr/>
        <p:txBody>
          <a:bodyPr/>
          <a:lstStyle/>
          <a:p>
            <a:r>
              <a:rPr lang="en-US" b="1" u="sng">
                <a:ea typeface="Calibri Light"/>
                <a:cs typeface="Calibri Light"/>
              </a:rPr>
              <a:t>Technologies </a:t>
            </a:r>
            <a:endParaRPr lang="en-US" b="1" u="sng">
              <a:cs typeface="Calibri Light"/>
            </a:endParaRPr>
          </a:p>
        </p:txBody>
      </p:sp>
      <p:pic>
        <p:nvPicPr>
          <p:cNvPr id="3" name="Graphic 2">
            <a:extLst>
              <a:ext uri="{FF2B5EF4-FFF2-40B4-BE49-F238E27FC236}">
                <a16:creationId xmlns:a16="http://schemas.microsoft.com/office/drawing/2014/main" id="{862EC998-F519-B035-D58D-E5A11B9CBC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0370" y="2698868"/>
            <a:ext cx="1219200" cy="1219200"/>
          </a:xfrm>
          <a:prstGeom prst="rect">
            <a:avLst/>
          </a:prstGeom>
        </p:spPr>
      </p:pic>
      <p:pic>
        <p:nvPicPr>
          <p:cNvPr id="4" name="Graphic 3" descr="A blue and black logo&#10;&#10;Description automatically generated">
            <a:extLst>
              <a:ext uri="{FF2B5EF4-FFF2-40B4-BE49-F238E27FC236}">
                <a16:creationId xmlns:a16="http://schemas.microsoft.com/office/drawing/2014/main" id="{E0073A8E-C7D2-71C5-3099-BED4E3905B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7312" y="2698868"/>
            <a:ext cx="1219200" cy="1219200"/>
          </a:xfrm>
          <a:prstGeom prst="rect">
            <a:avLst/>
          </a:prstGeom>
        </p:spPr>
      </p:pic>
      <p:pic>
        <p:nvPicPr>
          <p:cNvPr id="5" name="Graphic 4" descr="A blue and black logo&#10;&#10;Description automatically generated">
            <a:extLst>
              <a:ext uri="{FF2B5EF4-FFF2-40B4-BE49-F238E27FC236}">
                <a16:creationId xmlns:a16="http://schemas.microsoft.com/office/drawing/2014/main" id="{B80043FE-7DA7-322D-4971-3A50B61F7B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68858" y="1939416"/>
            <a:ext cx="1219200" cy="1219200"/>
          </a:xfrm>
          <a:prstGeom prst="rect">
            <a:avLst/>
          </a:prstGeom>
        </p:spPr>
      </p:pic>
      <p:pic>
        <p:nvPicPr>
          <p:cNvPr id="6" name="Graphic 5" descr="A dolphin and text on a black background&#10;&#10;Description automatically generated">
            <a:extLst>
              <a:ext uri="{FF2B5EF4-FFF2-40B4-BE49-F238E27FC236}">
                <a16:creationId xmlns:a16="http://schemas.microsoft.com/office/drawing/2014/main" id="{E50E05C0-C2B0-1C53-CDB5-44C7EDED14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09424" y="1462668"/>
            <a:ext cx="1219200" cy="1219200"/>
          </a:xfrm>
          <a:prstGeom prst="rect">
            <a:avLst/>
          </a:prstGeom>
        </p:spPr>
      </p:pic>
      <p:pic>
        <p:nvPicPr>
          <p:cNvPr id="7" name="Graphic 6" descr="A logo on a black background&#10;&#10;Description automatically generated">
            <a:extLst>
              <a:ext uri="{FF2B5EF4-FFF2-40B4-BE49-F238E27FC236}">
                <a16:creationId xmlns:a16="http://schemas.microsoft.com/office/drawing/2014/main" id="{768E0402-07C2-7D0C-A92D-5FD8C4F5E6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39085" y="855382"/>
            <a:ext cx="1553736" cy="1553736"/>
          </a:xfrm>
          <a:prstGeom prst="rect">
            <a:avLst/>
          </a:prstGeom>
        </p:spPr>
      </p:pic>
      <p:pic>
        <p:nvPicPr>
          <p:cNvPr id="8" name="Graphic 7">
            <a:extLst>
              <a:ext uri="{FF2B5EF4-FFF2-40B4-BE49-F238E27FC236}">
                <a16:creationId xmlns:a16="http://schemas.microsoft.com/office/drawing/2014/main" id="{D7074FC6-592F-7589-218E-3302369A44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99058" y="2669962"/>
            <a:ext cx="1219200" cy="1070517"/>
          </a:xfrm>
          <a:prstGeom prst="rect">
            <a:avLst/>
          </a:prstGeom>
        </p:spPr>
      </p:pic>
      <p:pic>
        <p:nvPicPr>
          <p:cNvPr id="9" name="Graphic 8" descr="A blue logo with white text&#10;&#10;Description automatically generated">
            <a:extLst>
              <a:ext uri="{FF2B5EF4-FFF2-40B4-BE49-F238E27FC236}">
                <a16:creationId xmlns:a16="http://schemas.microsoft.com/office/drawing/2014/main" id="{01ED1664-F66F-6B45-813A-F6F668B5F5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44191" y="4719754"/>
            <a:ext cx="1572321" cy="1572321"/>
          </a:xfrm>
          <a:prstGeom prst="rect">
            <a:avLst/>
          </a:prstGeom>
        </p:spPr>
      </p:pic>
      <p:pic>
        <p:nvPicPr>
          <p:cNvPr id="10" name="Graphic 9" descr="A logo with blue shapes&#10;&#10;Description automatically generated">
            <a:extLst>
              <a:ext uri="{FF2B5EF4-FFF2-40B4-BE49-F238E27FC236}">
                <a16:creationId xmlns:a16="http://schemas.microsoft.com/office/drawing/2014/main" id="{C674E6EF-A6DE-4622-9892-2A61084C53D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40494" y="3989349"/>
            <a:ext cx="1479395" cy="1460809"/>
          </a:xfrm>
          <a:prstGeom prst="rect">
            <a:avLst/>
          </a:prstGeom>
        </p:spPr>
      </p:pic>
      <p:sp>
        <p:nvSpPr>
          <p:cNvPr id="11" name="AutoShape 2">
            <a:extLst>
              <a:ext uri="{FF2B5EF4-FFF2-40B4-BE49-F238E27FC236}">
                <a16:creationId xmlns:a16="http://schemas.microsoft.com/office/drawing/2014/main" id="{FF2E08FD-FCB9-491E-D122-31B61DDDE9FA}"/>
              </a:ext>
            </a:extLst>
          </p:cNvPr>
          <p:cNvSpPr>
            <a:spLocks noChangeAspect="1" noChangeArrowheads="1"/>
          </p:cNvSpPr>
          <p:nvPr/>
        </p:nvSpPr>
        <p:spPr bwMode="auto">
          <a:xfrm>
            <a:off x="5943600" y="3276600"/>
            <a:ext cx="985024" cy="9850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1C504EFE-3163-D965-EA47-B54302BCFCD7}"/>
              </a:ext>
            </a:extLst>
          </p:cNvPr>
          <p:cNvPicPr>
            <a:picLocks noChangeAspect="1"/>
          </p:cNvPicPr>
          <p:nvPr/>
        </p:nvPicPr>
        <p:blipFill>
          <a:blip r:embed="rId18"/>
          <a:stretch>
            <a:fillRect/>
          </a:stretch>
        </p:blipFill>
        <p:spPr>
          <a:xfrm>
            <a:off x="5183854" y="4719753"/>
            <a:ext cx="952500" cy="952500"/>
          </a:xfrm>
          <a:prstGeom prst="rect">
            <a:avLst/>
          </a:prstGeom>
        </p:spPr>
      </p:pic>
      <p:pic>
        <p:nvPicPr>
          <p:cNvPr id="15" name="Picture 14">
            <a:extLst>
              <a:ext uri="{FF2B5EF4-FFF2-40B4-BE49-F238E27FC236}">
                <a16:creationId xmlns:a16="http://schemas.microsoft.com/office/drawing/2014/main" id="{C70F7438-08D2-5288-CCD9-39E25ED97FAC}"/>
              </a:ext>
            </a:extLst>
          </p:cNvPr>
          <p:cNvPicPr>
            <a:picLocks noChangeAspect="1"/>
          </p:cNvPicPr>
          <p:nvPr/>
        </p:nvPicPr>
        <p:blipFill>
          <a:blip r:embed="rId19"/>
          <a:stretch>
            <a:fillRect/>
          </a:stretch>
        </p:blipFill>
        <p:spPr>
          <a:xfrm>
            <a:off x="6867151" y="3292862"/>
            <a:ext cx="952500" cy="952500"/>
          </a:xfrm>
          <a:prstGeom prst="rect">
            <a:avLst/>
          </a:prstGeom>
        </p:spPr>
      </p:pic>
      <p:pic>
        <p:nvPicPr>
          <p:cNvPr id="17" name="Picture 16">
            <a:extLst>
              <a:ext uri="{FF2B5EF4-FFF2-40B4-BE49-F238E27FC236}">
                <a16:creationId xmlns:a16="http://schemas.microsoft.com/office/drawing/2014/main" id="{8FD45285-69DC-366B-3280-834F26530D8E}"/>
              </a:ext>
            </a:extLst>
          </p:cNvPr>
          <p:cNvPicPr>
            <a:picLocks noChangeAspect="1"/>
          </p:cNvPicPr>
          <p:nvPr/>
        </p:nvPicPr>
        <p:blipFill>
          <a:blip r:embed="rId20"/>
          <a:stretch>
            <a:fillRect/>
          </a:stretch>
        </p:blipFill>
        <p:spPr>
          <a:xfrm>
            <a:off x="8012935" y="4719753"/>
            <a:ext cx="952500" cy="952500"/>
          </a:xfrm>
          <a:prstGeom prst="rect">
            <a:avLst/>
          </a:prstGeom>
        </p:spPr>
      </p:pic>
      <p:pic>
        <p:nvPicPr>
          <p:cNvPr id="19" name="Picture 18">
            <a:extLst>
              <a:ext uri="{FF2B5EF4-FFF2-40B4-BE49-F238E27FC236}">
                <a16:creationId xmlns:a16="http://schemas.microsoft.com/office/drawing/2014/main" id="{4D449CB7-53B4-D030-DE04-12EA7AEB8218}"/>
              </a:ext>
            </a:extLst>
          </p:cNvPr>
          <p:cNvPicPr>
            <a:picLocks noChangeAspect="1"/>
          </p:cNvPicPr>
          <p:nvPr/>
        </p:nvPicPr>
        <p:blipFill>
          <a:blip r:embed="rId21"/>
          <a:stretch>
            <a:fillRect/>
          </a:stretch>
        </p:blipFill>
        <p:spPr>
          <a:xfrm>
            <a:off x="10279867" y="3981467"/>
            <a:ext cx="1342793" cy="1342793"/>
          </a:xfrm>
          <a:prstGeom prst="rect">
            <a:avLst/>
          </a:prstGeom>
        </p:spPr>
      </p:pic>
    </p:spTree>
    <p:extLst>
      <p:ext uri="{BB962C8B-B14F-4D97-AF65-F5344CB8AC3E}">
        <p14:creationId xmlns:p14="http://schemas.microsoft.com/office/powerpoint/2010/main" val="3273364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People Discussing">
            <a:extLst>
              <a:ext uri="{FF2B5EF4-FFF2-40B4-BE49-F238E27FC236}">
                <a16:creationId xmlns:a16="http://schemas.microsoft.com/office/drawing/2014/main" id="{F250ACC0-3570-1B20-A1EB-AC0989B978A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9"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0AE6F-2B3B-9E07-2475-E4EBF5A73F5B}"/>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6000">
                <a:solidFill>
                  <a:schemeClr val="bg1"/>
                </a:solidFill>
              </a:rPr>
              <a:t>Team Working Agreement</a:t>
            </a:r>
          </a:p>
        </p:txBody>
      </p:sp>
      <p:sp>
        <p:nvSpPr>
          <p:cNvPr id="3" name="TextBox 2">
            <a:extLst>
              <a:ext uri="{FF2B5EF4-FFF2-40B4-BE49-F238E27FC236}">
                <a16:creationId xmlns:a16="http://schemas.microsoft.com/office/drawing/2014/main" id="{3A123665-AC57-32BF-1A6F-5FA13DE79FF7}"/>
              </a:ext>
            </a:extLst>
          </p:cNvPr>
          <p:cNvSpPr txBox="1"/>
          <p:nvPr/>
        </p:nvSpPr>
        <p:spPr>
          <a:xfrm>
            <a:off x="2780422" y="5831027"/>
            <a:ext cx="11164963" cy="584775"/>
          </a:xfrm>
          <a:prstGeom prst="rect">
            <a:avLst/>
          </a:prstGeom>
          <a:noFill/>
        </p:spPr>
        <p:txBody>
          <a:bodyPr wrap="square" rtlCol="0">
            <a:spAutoFit/>
          </a:bodyPr>
          <a:lstStyle/>
          <a:p>
            <a:r>
              <a:rPr lang="en-US" sz="3200">
                <a:hlinkClick r:id="rId5"/>
              </a:rPr>
              <a:t>Team working agreement</a:t>
            </a:r>
            <a:endParaRPr lang="en-US" sz="3200"/>
          </a:p>
        </p:txBody>
      </p:sp>
      <p:pic>
        <p:nvPicPr>
          <p:cNvPr id="6" name="Graphic 5" descr="Link with solid fill">
            <a:extLst>
              <a:ext uri="{FF2B5EF4-FFF2-40B4-BE49-F238E27FC236}">
                <a16:creationId xmlns:a16="http://schemas.microsoft.com/office/drawing/2014/main" id="{A7347CD6-9D56-9D4A-2FFF-EDD68B8584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81926" y="5826432"/>
            <a:ext cx="698762" cy="698762"/>
          </a:xfrm>
          <a:prstGeom prst="rect">
            <a:avLst/>
          </a:prstGeom>
        </p:spPr>
      </p:pic>
    </p:spTree>
    <p:extLst>
      <p:ext uri="{BB962C8B-B14F-4D97-AF65-F5344CB8AC3E}">
        <p14:creationId xmlns:p14="http://schemas.microsoft.com/office/powerpoint/2010/main" val="301861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E9778-275E-12AB-226B-AF3FBB70F7F9}"/>
              </a:ext>
            </a:extLst>
          </p:cNvPr>
          <p:cNvSpPr>
            <a:spLocks noGrp="1"/>
          </p:cNvSpPr>
          <p:nvPr>
            <p:ph type="title"/>
          </p:nvPr>
        </p:nvSpPr>
        <p:spPr>
          <a:xfrm>
            <a:off x="965201" y="1036674"/>
            <a:ext cx="3689096" cy="3514364"/>
          </a:xfrm>
        </p:spPr>
        <p:txBody>
          <a:bodyPr vert="horz" lIns="91440" tIns="45720" rIns="91440" bIns="45720" rtlCol="0" anchor="b">
            <a:normAutofit/>
          </a:bodyPr>
          <a:lstStyle/>
          <a:p>
            <a:pPr algn="r"/>
            <a:r>
              <a:rPr lang="en-US" sz="7200" kern="1200">
                <a:solidFill>
                  <a:schemeClr val="tx1"/>
                </a:solidFill>
                <a:latin typeface="+mj-lt"/>
                <a:ea typeface="+mj-ea"/>
                <a:cs typeface="+mj-cs"/>
              </a:rPr>
              <a:t>Project Schedule</a:t>
            </a:r>
          </a:p>
        </p:txBody>
      </p:sp>
      <p:pic>
        <p:nvPicPr>
          <p:cNvPr id="4" name="Picture 3" descr="Writing an appointment on a paper agenda">
            <a:extLst>
              <a:ext uri="{FF2B5EF4-FFF2-40B4-BE49-F238E27FC236}">
                <a16:creationId xmlns:a16="http://schemas.microsoft.com/office/drawing/2014/main" id="{60DC9545-BF2D-38F3-1048-93D4EF064CBB}"/>
              </a:ext>
            </a:extLst>
          </p:cNvPr>
          <p:cNvPicPr>
            <a:picLocks noChangeAspect="1"/>
          </p:cNvPicPr>
          <p:nvPr/>
        </p:nvPicPr>
        <p:blipFill rotWithShape="1">
          <a:blip r:embed="rId2"/>
          <a:srcRect t="15730"/>
          <a:stretch/>
        </p:blipFill>
        <p:spPr>
          <a:xfrm>
            <a:off x="5342862" y="1792186"/>
            <a:ext cx="4811872" cy="2706689"/>
          </a:xfrm>
          <a:prstGeom prst="rect">
            <a:avLst/>
          </a:prstGeom>
        </p:spPr>
      </p:pic>
    </p:spTree>
    <p:extLst>
      <p:ext uri="{BB962C8B-B14F-4D97-AF65-F5344CB8AC3E}">
        <p14:creationId xmlns:p14="http://schemas.microsoft.com/office/powerpoint/2010/main" val="303225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B7BE3-F757-213B-68F4-91A2BEED2539}"/>
              </a:ext>
            </a:extLst>
          </p:cNvPr>
          <p:cNvSpPr>
            <a:spLocks noGrp="1"/>
          </p:cNvSpPr>
          <p:nvPr>
            <p:ph type="title"/>
          </p:nvPr>
        </p:nvSpPr>
        <p:spPr>
          <a:xfrm>
            <a:off x="3503951" y="0"/>
            <a:ext cx="10515600" cy="1325563"/>
          </a:xfrm>
        </p:spPr>
        <p:txBody>
          <a:bodyPr/>
          <a:lstStyle/>
          <a:p>
            <a:r>
              <a:rPr lang="en-US" u="sng"/>
              <a:t>Project Schedule</a:t>
            </a:r>
          </a:p>
        </p:txBody>
      </p:sp>
      <p:pic>
        <p:nvPicPr>
          <p:cNvPr id="5" name="Picture 4">
            <a:extLst>
              <a:ext uri="{FF2B5EF4-FFF2-40B4-BE49-F238E27FC236}">
                <a16:creationId xmlns:a16="http://schemas.microsoft.com/office/drawing/2014/main" id="{4522D2F9-5E3E-C701-80BD-F0BF28798773}"/>
              </a:ext>
            </a:extLst>
          </p:cNvPr>
          <p:cNvPicPr>
            <a:picLocks noChangeAspect="1"/>
          </p:cNvPicPr>
          <p:nvPr/>
        </p:nvPicPr>
        <p:blipFill>
          <a:blip r:embed="rId2"/>
          <a:stretch>
            <a:fillRect/>
          </a:stretch>
        </p:blipFill>
        <p:spPr>
          <a:xfrm>
            <a:off x="0" y="3960936"/>
            <a:ext cx="12163506" cy="2529805"/>
          </a:xfrm>
          <a:prstGeom prst="rect">
            <a:avLst/>
          </a:prstGeom>
        </p:spPr>
      </p:pic>
      <p:pic>
        <p:nvPicPr>
          <p:cNvPr id="6" name="Picture 5">
            <a:extLst>
              <a:ext uri="{FF2B5EF4-FFF2-40B4-BE49-F238E27FC236}">
                <a16:creationId xmlns:a16="http://schemas.microsoft.com/office/drawing/2014/main" id="{47C8230F-9E13-09DB-6DE5-AB6E5AB4D96F}"/>
              </a:ext>
            </a:extLst>
          </p:cNvPr>
          <p:cNvPicPr>
            <a:picLocks noChangeAspect="1"/>
          </p:cNvPicPr>
          <p:nvPr/>
        </p:nvPicPr>
        <p:blipFill>
          <a:blip r:embed="rId3"/>
          <a:stretch>
            <a:fillRect/>
          </a:stretch>
        </p:blipFill>
        <p:spPr>
          <a:xfrm>
            <a:off x="0" y="1570433"/>
            <a:ext cx="12163506" cy="2265403"/>
          </a:xfrm>
          <a:prstGeom prst="rect">
            <a:avLst/>
          </a:prstGeom>
        </p:spPr>
      </p:pic>
    </p:spTree>
    <p:extLst>
      <p:ext uri="{BB962C8B-B14F-4D97-AF65-F5344CB8AC3E}">
        <p14:creationId xmlns:p14="http://schemas.microsoft.com/office/powerpoint/2010/main" val="3369244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1A2E0-8B59-3C44-96BD-14140B3CF283}"/>
              </a:ext>
            </a:extLst>
          </p:cNvPr>
          <p:cNvSpPr>
            <a:spLocks noGrp="1"/>
          </p:cNvSpPr>
          <p:nvPr>
            <p:ph type="title"/>
          </p:nvPr>
        </p:nvSpPr>
        <p:spPr>
          <a:xfrm>
            <a:off x="1285241" y="1008993"/>
            <a:ext cx="9231410" cy="3542045"/>
          </a:xfrm>
        </p:spPr>
        <p:txBody>
          <a:bodyPr vert="horz" lIns="91440" tIns="45720" rIns="91440" bIns="45720" rtlCol="0" anchor="b">
            <a:normAutofit/>
          </a:bodyPr>
          <a:lstStyle/>
          <a:p>
            <a:r>
              <a:rPr lang="en-US" sz="10600" kern="1200">
                <a:solidFill>
                  <a:schemeClr val="tx1"/>
                </a:solidFill>
                <a:latin typeface="+mj-lt"/>
                <a:ea typeface="+mj-ea"/>
                <a:cs typeface="+mj-cs"/>
              </a:rPr>
              <a:t>RETROSPECTIVE</a:t>
            </a:r>
          </a:p>
        </p:txBody>
      </p:sp>
    </p:spTree>
    <p:extLst>
      <p:ext uri="{BB962C8B-B14F-4D97-AF65-F5344CB8AC3E}">
        <p14:creationId xmlns:p14="http://schemas.microsoft.com/office/powerpoint/2010/main" val="2151357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heckmark">
            <a:extLst>
              <a:ext uri="{FF2B5EF4-FFF2-40B4-BE49-F238E27FC236}">
                <a16:creationId xmlns:a16="http://schemas.microsoft.com/office/drawing/2014/main" id="{E9462A25-6869-E63E-C1BC-DD2DA1730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7384" y="1114989"/>
            <a:ext cx="2489416" cy="2489416"/>
          </a:xfrm>
          <a:prstGeom prst="rect">
            <a:avLst/>
          </a:prstGeom>
        </p:spPr>
      </p:pic>
      <p:sp>
        <p:nvSpPr>
          <p:cNvPr id="3" name="TextBox 2">
            <a:extLst>
              <a:ext uri="{FF2B5EF4-FFF2-40B4-BE49-F238E27FC236}">
                <a16:creationId xmlns:a16="http://schemas.microsoft.com/office/drawing/2014/main" id="{BF6D2924-F7AF-0DA7-7DF5-78E266C25D6F}"/>
              </a:ext>
            </a:extLst>
          </p:cNvPr>
          <p:cNvSpPr txBox="1"/>
          <p:nvPr/>
        </p:nvSpPr>
        <p:spPr>
          <a:xfrm>
            <a:off x="1362179" y="996050"/>
            <a:ext cx="66548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ea typeface="+mn-lt"/>
                <a:cs typeface="+mn-lt"/>
              </a:rPr>
              <a:t>What worked well?</a:t>
            </a:r>
            <a:endParaRPr lang="en-US"/>
          </a:p>
        </p:txBody>
      </p:sp>
      <p:sp>
        <p:nvSpPr>
          <p:cNvPr id="4" name="TextBox 2">
            <a:extLst>
              <a:ext uri="{FF2B5EF4-FFF2-40B4-BE49-F238E27FC236}">
                <a16:creationId xmlns:a16="http://schemas.microsoft.com/office/drawing/2014/main" id="{448681A9-8C4D-A1CC-9776-520DE07AB5C6}"/>
              </a:ext>
            </a:extLst>
          </p:cNvPr>
          <p:cNvSpPr txBox="1"/>
          <p:nvPr/>
        </p:nvSpPr>
        <p:spPr>
          <a:xfrm>
            <a:off x="1243739" y="2384488"/>
            <a:ext cx="6695211" cy="286232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rtl="0">
              <a:buFont typeface="Wingdings"/>
              <a:buChar char="Ø"/>
            </a:pPr>
            <a:r>
              <a:rPr lang="en-US" b="0" i="0" kern="1200">
                <a:latin typeface="Calibri"/>
                <a:ea typeface="+mn-ea"/>
                <a:cs typeface="+mn-cs"/>
              </a:rPr>
              <a:t>Completion of setup tasks (e.g., environment setup, tool configuration </a:t>
            </a:r>
            <a:r>
              <a:rPr lang="en-US" b="0" i="0" kern="1200" err="1">
                <a:latin typeface="Calibri"/>
                <a:ea typeface="+mn-ea"/>
                <a:cs typeface="+mn-cs"/>
              </a:rPr>
              <a:t>etc</a:t>
            </a:r>
            <a:r>
              <a:rPr lang="en-US" b="0" i="0" kern="1200">
                <a:latin typeface="Calibri"/>
                <a:ea typeface="+mn-ea"/>
                <a:cs typeface="+mn-cs"/>
              </a:rPr>
              <a:t>).</a:t>
            </a:r>
            <a:endParaRPr lang="en-US" b="0" i="0" kern="1200">
              <a:latin typeface="Calibri"/>
              <a:cs typeface="Calibri"/>
            </a:endParaRPr>
          </a:p>
          <a:p>
            <a:pPr marL="285750" indent="-285750" algn="l" rtl="0">
              <a:buFont typeface="Wingdings"/>
              <a:buChar char="Ø"/>
            </a:pPr>
            <a:r>
              <a:rPr lang="en-US" sz="1800" b="0" i="0" kern="1200">
                <a:latin typeface="Calibri"/>
                <a:ea typeface="+mn-ea"/>
                <a:cs typeface="+mn-cs"/>
              </a:rPr>
              <a:t>Initial planning and preparation for upcoming sprints.</a:t>
            </a:r>
          </a:p>
          <a:p>
            <a:pPr marL="285750" indent="-285750">
              <a:buFont typeface="Wingdings"/>
              <a:buChar char="Ø"/>
            </a:pPr>
            <a:r>
              <a:rPr lang="en-US">
                <a:latin typeface="Calibri"/>
              </a:rPr>
              <a:t>Successfully completed Sprint 0 activities, including project setup and idea finalization.</a:t>
            </a:r>
          </a:p>
          <a:p>
            <a:pPr marL="285750" indent="-285750">
              <a:buFont typeface="Wingdings"/>
              <a:buChar char="Ø"/>
            </a:pPr>
            <a:r>
              <a:rPr lang="en-US">
                <a:latin typeface="Calibri"/>
              </a:rPr>
              <a:t>Documented project requirements, user personas, and team working agreements.</a:t>
            </a:r>
          </a:p>
          <a:p>
            <a:pPr marL="285750" indent="-285750">
              <a:buFont typeface="Wingdings"/>
              <a:buChar char="Ø"/>
            </a:pPr>
            <a:r>
              <a:rPr lang="en-US">
                <a:latin typeface="Calibri"/>
              </a:rPr>
              <a:t>Team Collaboration: Effective use of communication channels, fostering a collaborative environment.</a:t>
            </a:r>
          </a:p>
          <a:p>
            <a:pPr algn="l" rtl="0"/>
            <a:endParaRPr lang="en-US">
              <a:cs typeface="Calibri"/>
            </a:endParaRPr>
          </a:p>
        </p:txBody>
      </p:sp>
    </p:spTree>
    <p:extLst>
      <p:ext uri="{BB962C8B-B14F-4D97-AF65-F5344CB8AC3E}">
        <p14:creationId xmlns:p14="http://schemas.microsoft.com/office/powerpoint/2010/main" val="343624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Triangle 3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A86701-E2D1-D255-604B-1007EB6D49EE}"/>
              </a:ext>
            </a:extLst>
          </p:cNvPr>
          <p:cNvSpPr>
            <a:spLocks noGrp="1"/>
          </p:cNvSpPr>
          <p:nvPr>
            <p:ph type="title"/>
          </p:nvPr>
        </p:nvSpPr>
        <p:spPr>
          <a:xfrm>
            <a:off x="1285241" y="1008994"/>
            <a:ext cx="9231410" cy="1119610"/>
          </a:xfrm>
        </p:spPr>
        <p:txBody>
          <a:bodyPr vert="horz" lIns="91440" tIns="45720" rIns="91440" bIns="45720" rtlCol="0" anchor="b">
            <a:normAutofit/>
          </a:bodyPr>
          <a:lstStyle/>
          <a:p>
            <a:r>
              <a:rPr lang="en-US" sz="6000" b="0" i="0" kern="1200">
                <a:solidFill>
                  <a:schemeClr val="tx1"/>
                </a:solidFill>
                <a:effectLst/>
                <a:latin typeface="+mj-lt"/>
                <a:ea typeface="+mj-ea"/>
                <a:cs typeface="+mj-cs"/>
              </a:rPr>
              <a:t>What needs Improvement?</a:t>
            </a:r>
            <a:endParaRPr lang="en-US" sz="6000" kern="1200">
              <a:solidFill>
                <a:schemeClr val="tx1"/>
              </a:solidFill>
              <a:latin typeface="+mj-lt"/>
              <a:ea typeface="+mj-ea"/>
              <a:cs typeface="+mj-cs"/>
            </a:endParaRPr>
          </a:p>
        </p:txBody>
      </p:sp>
      <p:pic>
        <p:nvPicPr>
          <p:cNvPr id="4" name="Picture 3" descr="A red word with a arrow going up&#10;&#10;Description automatically generated">
            <a:extLst>
              <a:ext uri="{FF2B5EF4-FFF2-40B4-BE49-F238E27FC236}">
                <a16:creationId xmlns:a16="http://schemas.microsoft.com/office/drawing/2014/main" id="{E43DA97B-FCF6-FBD4-4A71-73E9FA48F68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876037" y="1762576"/>
            <a:ext cx="2425700" cy="1358900"/>
          </a:xfrm>
          <a:prstGeom prst="rect">
            <a:avLst/>
          </a:prstGeom>
        </p:spPr>
      </p:pic>
      <p:sp>
        <p:nvSpPr>
          <p:cNvPr id="3" name="TextBox 2">
            <a:extLst>
              <a:ext uri="{FF2B5EF4-FFF2-40B4-BE49-F238E27FC236}">
                <a16:creationId xmlns:a16="http://schemas.microsoft.com/office/drawing/2014/main" id="{B6B5B908-C0BB-2D1E-DC45-4AE3CE7B2F83}"/>
              </a:ext>
            </a:extLst>
          </p:cNvPr>
          <p:cNvSpPr txBox="1"/>
          <p:nvPr/>
        </p:nvSpPr>
        <p:spPr>
          <a:xfrm>
            <a:off x="1591304" y="2809871"/>
            <a:ext cx="6985416" cy="1200329"/>
          </a:xfrm>
          <a:prstGeom prst="rect">
            <a:avLst/>
          </a:prstGeom>
          <a:noFill/>
        </p:spPr>
        <p:txBody>
          <a:bodyPr wrap="square" rtlCol="0">
            <a:spAutoFit/>
          </a:bodyPr>
          <a:lstStyle/>
          <a:p>
            <a:pPr marL="285750" indent="-285750">
              <a:buFont typeface="Wingdings"/>
              <a:buChar char="Ø"/>
            </a:pPr>
            <a:r>
              <a:rPr lang="en-US">
                <a:latin typeface="Calibri"/>
              </a:rPr>
              <a:t>Need definition of project features to be implemented</a:t>
            </a:r>
          </a:p>
          <a:p>
            <a:pPr marL="285750" indent="-285750">
              <a:buFont typeface="Wingdings"/>
              <a:buChar char="Ø"/>
            </a:pPr>
            <a:r>
              <a:rPr lang="en-US">
                <a:latin typeface="Calibri"/>
              </a:rPr>
              <a:t>Improve task distribution to ensure equal workload.</a:t>
            </a:r>
          </a:p>
          <a:p>
            <a:pPr marL="285750" indent="-285750">
              <a:buFont typeface="Wingdings"/>
              <a:buChar char="Ø"/>
            </a:pPr>
            <a:r>
              <a:rPr lang="en-US">
                <a:latin typeface="Calibri"/>
              </a:rPr>
              <a:t>Jira Board: Need to expedite the setup of the Jira board for task tracking.</a:t>
            </a:r>
          </a:p>
        </p:txBody>
      </p:sp>
    </p:spTree>
    <p:extLst>
      <p:ext uri="{BB962C8B-B14F-4D97-AF65-F5344CB8AC3E}">
        <p14:creationId xmlns:p14="http://schemas.microsoft.com/office/powerpoint/2010/main" val="339079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3492E2-A318-5DFF-0B26-00F7976B4FB0}"/>
              </a:ext>
            </a:extLst>
          </p:cNvPr>
          <p:cNvSpPr>
            <a:spLocks noGrp="1"/>
          </p:cNvSpPr>
          <p:nvPr>
            <p:ph type="title"/>
          </p:nvPr>
        </p:nvSpPr>
        <p:spPr>
          <a:xfrm>
            <a:off x="1937770" y="844103"/>
            <a:ext cx="7888739" cy="1254522"/>
          </a:xfrm>
        </p:spPr>
        <p:txBody>
          <a:bodyPr vert="horz" lIns="91440" tIns="45720" rIns="91440" bIns="45720" rtlCol="0" anchor="b">
            <a:normAutofit/>
          </a:bodyPr>
          <a:lstStyle/>
          <a:p>
            <a:r>
              <a:rPr lang="en-US" sz="6000" b="0" i="0" kern="1200">
                <a:solidFill>
                  <a:schemeClr val="tx1"/>
                </a:solidFill>
                <a:effectLst/>
                <a:latin typeface="+mj-lt"/>
                <a:ea typeface="+mj-ea"/>
                <a:cs typeface="+mj-cs"/>
              </a:rPr>
              <a:t>What’s next?</a:t>
            </a:r>
            <a:endParaRPr lang="en-US" sz="6000" kern="1200">
              <a:solidFill>
                <a:schemeClr val="tx1"/>
              </a:solidFill>
              <a:latin typeface="+mj-lt"/>
              <a:ea typeface="+mj-ea"/>
              <a:cs typeface="+mj-cs"/>
            </a:endParaRPr>
          </a:p>
        </p:txBody>
      </p:sp>
      <p:pic>
        <p:nvPicPr>
          <p:cNvPr id="4" name="Picture 3" descr="A hand writing on a white board&#10;&#10;Description automatically generated">
            <a:extLst>
              <a:ext uri="{FF2B5EF4-FFF2-40B4-BE49-F238E27FC236}">
                <a16:creationId xmlns:a16="http://schemas.microsoft.com/office/drawing/2014/main" id="{9A0D645F-9CBC-8FA3-A225-75745AB0E0D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498827" y="623275"/>
            <a:ext cx="3048000" cy="1905000"/>
          </a:xfrm>
          <a:prstGeom prst="rect">
            <a:avLst/>
          </a:prstGeom>
        </p:spPr>
      </p:pic>
      <p:sp>
        <p:nvSpPr>
          <p:cNvPr id="5" name="TextBox 4">
            <a:extLst>
              <a:ext uri="{FF2B5EF4-FFF2-40B4-BE49-F238E27FC236}">
                <a16:creationId xmlns:a16="http://schemas.microsoft.com/office/drawing/2014/main" id="{9C8AC6AC-7371-2A94-7BCE-F333865000C2}"/>
              </a:ext>
            </a:extLst>
          </p:cNvPr>
          <p:cNvSpPr txBox="1"/>
          <p:nvPr/>
        </p:nvSpPr>
        <p:spPr>
          <a:xfrm>
            <a:off x="1949450" y="2692400"/>
            <a:ext cx="612775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rtl="0">
              <a:buFont typeface="Wingdings"/>
              <a:buChar char="Ø"/>
            </a:pPr>
            <a:r>
              <a:rPr lang="en-US" sz="1800" b="0" i="0" kern="1200">
                <a:latin typeface="Calibri"/>
                <a:ea typeface="+mn-ea"/>
                <a:cs typeface="+mn-cs"/>
              </a:rPr>
              <a:t>Schedule regular team meetings to improve communication.</a:t>
            </a:r>
            <a:endParaRPr lang="en-US">
              <a:cs typeface="Calibri"/>
            </a:endParaRPr>
          </a:p>
          <a:p>
            <a:pPr marL="285750" indent="-285750" algn="l" rtl="0">
              <a:buFont typeface="Wingdings"/>
              <a:buChar char="Ø"/>
            </a:pPr>
            <a:r>
              <a:rPr lang="en-US" sz="1800" b="0" i="0" kern="1200">
                <a:latin typeface="Calibri"/>
                <a:ea typeface="+mn-ea"/>
                <a:cs typeface="+mn-cs"/>
              </a:rPr>
              <a:t>Update </a:t>
            </a:r>
            <a:r>
              <a:rPr lang="en-US" sz="1800" kern="1200">
                <a:latin typeface="Calibri"/>
                <a:ea typeface="+mn-ea"/>
                <a:cs typeface="+mn-cs"/>
              </a:rPr>
              <a:t>J</a:t>
            </a:r>
            <a:r>
              <a:rPr lang="en-US" sz="1800" b="0" i="0" kern="1200">
                <a:latin typeface="Calibri"/>
                <a:ea typeface="+mn-ea"/>
                <a:cs typeface="+mn-cs"/>
              </a:rPr>
              <a:t>IRA board to improve task management.</a:t>
            </a:r>
            <a:endParaRPr lang="en-US" sz="1800" b="0" i="0" kern="1200">
              <a:latin typeface="Calibri"/>
              <a:cs typeface="Calibri"/>
            </a:endParaRPr>
          </a:p>
          <a:p>
            <a:pPr marL="285750" indent="-285750">
              <a:buFont typeface="Wingdings"/>
              <a:buChar char="Ø"/>
            </a:pPr>
            <a:r>
              <a:rPr lang="en-US" sz="1800" b="0" i="0" kern="1200">
                <a:latin typeface="Calibri"/>
                <a:ea typeface="+mn-ea"/>
                <a:cs typeface="+mn-cs"/>
              </a:rPr>
              <a:t>Prioritize items for Sprint 1</a:t>
            </a:r>
            <a:r>
              <a:rPr lang="en-US">
                <a:latin typeface="Calibri"/>
              </a:rPr>
              <a:t> </a:t>
            </a:r>
            <a:endParaRPr lang="en-US" sz="1800" b="0" i="0" kern="1200">
              <a:latin typeface="Calibri"/>
              <a:cs typeface="Calibri"/>
            </a:endParaRPr>
          </a:p>
          <a:p>
            <a:pPr marL="285750" indent="-285750">
              <a:buFont typeface="Wingdings"/>
              <a:buChar char="Ø"/>
            </a:pPr>
            <a:r>
              <a:rPr lang="en-US">
                <a:latin typeface="Calibri"/>
              </a:rPr>
              <a:t>Hold a team meeting to discuss implementation of features </a:t>
            </a:r>
          </a:p>
          <a:p>
            <a:pPr marL="285750" indent="-285750">
              <a:buFont typeface="Wingdings"/>
              <a:buChar char="Ø"/>
            </a:pPr>
            <a:r>
              <a:rPr lang="en-US">
                <a:latin typeface="Calibri"/>
              </a:rPr>
              <a:t>Assign ownership to team members for action items identified during the retrospective to ensure accountability and follow-through.</a:t>
            </a:r>
          </a:p>
        </p:txBody>
      </p:sp>
    </p:spTree>
    <p:extLst>
      <p:ext uri="{BB962C8B-B14F-4D97-AF65-F5344CB8AC3E}">
        <p14:creationId xmlns:p14="http://schemas.microsoft.com/office/powerpoint/2010/main" val="272655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7D5F339-7C56-9F67-06B9-A79A0EB52FDB}"/>
              </a:ext>
            </a:extLst>
          </p:cNvPr>
          <p:cNvSpPr txBox="1"/>
          <p:nvPr/>
        </p:nvSpPr>
        <p:spPr>
          <a:xfrm>
            <a:off x="1075767" y="1188637"/>
            <a:ext cx="2988234" cy="448072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r">
              <a:lnSpc>
                <a:spcPct val="90000"/>
              </a:lnSpc>
              <a:spcBef>
                <a:spcPct val="0"/>
              </a:spcBef>
              <a:spcAft>
                <a:spcPts val="600"/>
              </a:spcAft>
            </a:pPr>
            <a:r>
              <a:rPr lang="en-US" sz="6600" kern="1200">
                <a:solidFill>
                  <a:schemeClr val="tx1"/>
                </a:solidFill>
                <a:latin typeface="+mj-lt"/>
                <a:ea typeface="+mj-ea"/>
                <a:cs typeface="+mj-cs"/>
              </a:rPr>
              <a:t>Agenda</a:t>
            </a:r>
          </a:p>
        </p:txBody>
      </p:sp>
      <p:cxnSp>
        <p:nvCxnSpPr>
          <p:cNvPr id="22" name="Straight Connector 21">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7DCC408-6499-388F-CF8D-EE6828009A5D}"/>
              </a:ext>
            </a:extLst>
          </p:cNvPr>
          <p:cNvSpPr txBox="1"/>
          <p:nvPr/>
        </p:nvSpPr>
        <p:spPr>
          <a:xfrm>
            <a:off x="4849793" y="1984430"/>
            <a:ext cx="7499175" cy="3224700"/>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800"/>
              <a:t>Project Description</a:t>
            </a:r>
            <a:endParaRPr lang="en-US" sz="2800">
              <a:cs typeface="Calibri"/>
            </a:endParaRPr>
          </a:p>
          <a:p>
            <a:pPr indent="-228600">
              <a:lnSpc>
                <a:spcPct val="90000"/>
              </a:lnSpc>
              <a:spcAft>
                <a:spcPts val="600"/>
              </a:spcAft>
              <a:buFont typeface="Arial" panose="020B0604020202020204" pitchFamily="34" charset="0"/>
              <a:buChar char="•"/>
            </a:pPr>
            <a:r>
              <a:rPr lang="en-US" sz="2800"/>
              <a:t>Project Objective </a:t>
            </a:r>
            <a:endParaRPr lang="en-US" sz="2800">
              <a:cs typeface="Calibri"/>
            </a:endParaRPr>
          </a:p>
          <a:p>
            <a:pPr indent="-228600">
              <a:lnSpc>
                <a:spcPct val="90000"/>
              </a:lnSpc>
              <a:spcAft>
                <a:spcPts val="600"/>
              </a:spcAft>
              <a:buFont typeface="Arial" panose="020B0604020202020204" pitchFamily="34" charset="0"/>
              <a:buChar char="•"/>
            </a:pPr>
            <a:r>
              <a:rPr lang="en-US" sz="2800"/>
              <a:t>Team Member Roles &amp;  responsibilities</a:t>
            </a:r>
            <a:endParaRPr lang="en-US" sz="2800">
              <a:cs typeface="Calibri"/>
            </a:endParaRPr>
          </a:p>
          <a:p>
            <a:pPr indent="-228600">
              <a:lnSpc>
                <a:spcPct val="90000"/>
              </a:lnSpc>
              <a:spcAft>
                <a:spcPts val="600"/>
              </a:spcAft>
              <a:buFont typeface="Arial" panose="020B0604020202020204" pitchFamily="34" charset="0"/>
              <a:buChar char="•"/>
            </a:pPr>
            <a:r>
              <a:rPr lang="en-US" sz="2800"/>
              <a:t>Personas</a:t>
            </a:r>
            <a:endParaRPr lang="en-US" sz="2800">
              <a:cs typeface="Calibri"/>
            </a:endParaRPr>
          </a:p>
          <a:p>
            <a:pPr indent="-228600">
              <a:lnSpc>
                <a:spcPct val="90000"/>
              </a:lnSpc>
              <a:spcAft>
                <a:spcPts val="600"/>
              </a:spcAft>
              <a:buFont typeface="Arial" panose="020B0604020202020204" pitchFamily="34" charset="0"/>
              <a:buChar char="•"/>
            </a:pPr>
            <a:r>
              <a:rPr lang="en-US" sz="2800"/>
              <a:t>Technologies </a:t>
            </a:r>
            <a:endParaRPr lang="en-US" sz="2800">
              <a:cs typeface="Calibri"/>
            </a:endParaRPr>
          </a:p>
          <a:p>
            <a:pPr indent="-228600">
              <a:lnSpc>
                <a:spcPct val="90000"/>
              </a:lnSpc>
              <a:spcAft>
                <a:spcPts val="600"/>
              </a:spcAft>
              <a:buFont typeface="Arial" panose="020B0604020202020204" pitchFamily="34" charset="0"/>
              <a:buChar char="•"/>
            </a:pPr>
            <a:r>
              <a:rPr lang="en-US" sz="2800"/>
              <a:t>Team Agreement</a:t>
            </a:r>
            <a:endParaRPr lang="en-US" sz="2800">
              <a:cs typeface="Calibri"/>
            </a:endParaRPr>
          </a:p>
          <a:p>
            <a:pPr indent="-228600">
              <a:lnSpc>
                <a:spcPct val="90000"/>
              </a:lnSpc>
              <a:spcAft>
                <a:spcPts val="600"/>
              </a:spcAft>
              <a:buFont typeface="Arial" panose="020B0604020202020204" pitchFamily="34" charset="0"/>
              <a:buChar char="•"/>
            </a:pPr>
            <a:r>
              <a:rPr lang="en-US" sz="2800"/>
              <a:t>Project Schedule</a:t>
            </a:r>
            <a:endParaRPr lang="en-US" sz="2800">
              <a:cs typeface="Calibri"/>
            </a:endParaRPr>
          </a:p>
          <a:p>
            <a:pPr indent="-228600">
              <a:lnSpc>
                <a:spcPct val="90000"/>
              </a:lnSpc>
              <a:spcAft>
                <a:spcPts val="600"/>
              </a:spcAft>
              <a:buFont typeface="Arial" panose="020B0604020202020204" pitchFamily="34" charset="0"/>
              <a:buChar char="•"/>
            </a:pPr>
            <a:r>
              <a:rPr lang="en-US" sz="2800"/>
              <a:t>Sprint Retrospective </a:t>
            </a:r>
            <a:endParaRPr lang="en-US" sz="2800">
              <a:cs typeface="Calibri"/>
            </a:endParaRPr>
          </a:p>
          <a:p>
            <a:pPr indent="-228600">
              <a:lnSpc>
                <a:spcPct val="90000"/>
              </a:lnSpc>
              <a:spcAft>
                <a:spcPts val="600"/>
              </a:spcAft>
              <a:buFont typeface="Arial" panose="020B0604020202020204" pitchFamily="34" charset="0"/>
              <a:buChar char="•"/>
            </a:pPr>
            <a:r>
              <a:rPr lang="en-US" sz="2800"/>
              <a:t>Wiki Page </a:t>
            </a:r>
            <a:endParaRPr lang="en-US" sz="2800">
              <a:cs typeface="Calibri"/>
            </a:endParaRPr>
          </a:p>
          <a:p>
            <a:pPr indent="-228600">
              <a:lnSpc>
                <a:spcPct val="90000"/>
              </a:lnSpc>
              <a:spcAft>
                <a:spcPts val="600"/>
              </a:spcAft>
              <a:buFont typeface="Arial" panose="020B0604020202020204" pitchFamily="34" charset="0"/>
              <a:buChar char="•"/>
            </a:pPr>
            <a:r>
              <a:rPr lang="en-US" sz="2800"/>
              <a:t>Conclusion</a:t>
            </a:r>
            <a:endParaRPr lang="en-US" sz="2800">
              <a:cs typeface="Calibri"/>
            </a:endParaRPr>
          </a:p>
          <a:p>
            <a:pPr indent="-228600">
              <a:lnSpc>
                <a:spcPct val="90000"/>
              </a:lnSpc>
              <a:spcAft>
                <a:spcPts val="600"/>
              </a:spcAft>
              <a:buFont typeface="Arial" panose="020B0604020202020204" pitchFamily="34" charset="0"/>
              <a:buChar char="•"/>
            </a:pPr>
            <a:endParaRPr lang="en-US" sz="2800">
              <a:cs typeface="Calibri"/>
            </a:endParaRPr>
          </a:p>
        </p:txBody>
      </p:sp>
    </p:spTree>
    <p:extLst>
      <p:ext uri="{BB962C8B-B14F-4D97-AF65-F5344CB8AC3E}">
        <p14:creationId xmlns:p14="http://schemas.microsoft.com/office/powerpoint/2010/main" val="3338543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3F60F3-07F8-944A-4125-CD2664DC38B7}"/>
              </a:ext>
            </a:extLst>
          </p:cNvPr>
          <p:cNvSpPr>
            <a:spLocks noGrp="1"/>
          </p:cNvSpPr>
          <p:nvPr>
            <p:ph type="title"/>
          </p:nvPr>
        </p:nvSpPr>
        <p:spPr>
          <a:xfrm>
            <a:off x="641774" y="2433127"/>
            <a:ext cx="10597269" cy="2620926"/>
          </a:xfrm>
        </p:spPr>
        <p:txBody>
          <a:bodyPr vert="horz" lIns="91440" tIns="45720" rIns="91440" bIns="45720" rtlCol="0" anchor="b">
            <a:normAutofit fontScale="90000"/>
          </a:bodyPr>
          <a:lstStyle/>
          <a:p>
            <a:r>
              <a:rPr lang="en-US" sz="7200" u="sng" kern="1200"/>
              <a:t>WIKI PAGE LINK </a:t>
            </a:r>
            <a:r>
              <a:rPr lang="en-US" sz="7200" u="sng"/>
              <a:t>:</a:t>
            </a:r>
            <a:br>
              <a:rPr lang="en-US" sz="7200" u="sng">
                <a:cs typeface="Calibri Light"/>
              </a:rPr>
            </a:br>
            <a:br>
              <a:rPr lang="en-US" sz="7200" u="sng"/>
            </a:br>
            <a:r>
              <a:rPr lang="en-US"/>
              <a:t>https://github.com/more-aishwarya/OneCare/wiki</a:t>
            </a:r>
            <a:br>
              <a:rPr lang="en-US" sz="7200" kern="1200"/>
            </a:br>
            <a:endParaRPr lang="en-US" sz="7200" kern="1200">
              <a:solidFill>
                <a:schemeClr val="tx1"/>
              </a:solidFill>
              <a:latin typeface="+mj-lt"/>
              <a:ea typeface="+mj-ea"/>
              <a:cs typeface="+mj-cs"/>
            </a:endParaRPr>
          </a:p>
        </p:txBody>
      </p:sp>
      <p:pic>
        <p:nvPicPr>
          <p:cNvPr id="6" name="Graphic 5" descr="Link">
            <a:extLst>
              <a:ext uri="{FF2B5EF4-FFF2-40B4-BE49-F238E27FC236}">
                <a16:creationId xmlns:a16="http://schemas.microsoft.com/office/drawing/2014/main" id="{1FEEF797-5D8F-92E0-B646-35D490EDF9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5292" y="435413"/>
            <a:ext cx="3441535" cy="3441535"/>
          </a:xfrm>
          <a:prstGeom prst="rect">
            <a:avLst/>
          </a:prstGeom>
        </p:spPr>
      </p:pic>
    </p:spTree>
    <p:extLst>
      <p:ext uri="{BB962C8B-B14F-4D97-AF65-F5344CB8AC3E}">
        <p14:creationId xmlns:p14="http://schemas.microsoft.com/office/powerpoint/2010/main" val="86161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687E4-10F5-F39D-5C11-44C9E5BE3EED}"/>
              </a:ext>
            </a:extLst>
          </p:cNvPr>
          <p:cNvSpPr>
            <a:spLocks noGrp="1"/>
          </p:cNvSpPr>
          <p:nvPr>
            <p:ph type="title"/>
          </p:nvPr>
        </p:nvSpPr>
        <p:spPr>
          <a:xfrm>
            <a:off x="1146750" y="2233533"/>
            <a:ext cx="4739389" cy="1553005"/>
          </a:xfrm>
        </p:spPr>
        <p:txBody>
          <a:bodyPr vert="horz" lIns="91440" tIns="45720" rIns="91440" bIns="45720" rtlCol="0" anchor="b">
            <a:normAutofit/>
          </a:bodyPr>
          <a:lstStyle/>
          <a:p>
            <a:pPr algn="r"/>
            <a:r>
              <a:rPr lang="en-US" sz="7200" b="1" kern="1200">
                <a:solidFill>
                  <a:schemeClr val="tx1"/>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BED43EC7-8450-E9A9-4CB9-89A104130D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9149" y="1452726"/>
            <a:ext cx="3441535" cy="3441535"/>
          </a:xfrm>
          <a:prstGeom prst="rect">
            <a:avLst/>
          </a:prstGeom>
        </p:spPr>
      </p:pic>
    </p:spTree>
    <p:extLst>
      <p:ext uri="{BB962C8B-B14F-4D97-AF65-F5344CB8AC3E}">
        <p14:creationId xmlns:p14="http://schemas.microsoft.com/office/powerpoint/2010/main" val="286482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2963DC-A9DD-4747-D7C6-A89D75E8E9EA}"/>
              </a:ext>
            </a:extLst>
          </p:cNvPr>
          <p:cNvSpPr>
            <a:spLocks noGrp="1"/>
          </p:cNvSpPr>
          <p:nvPr>
            <p:ph type="title"/>
          </p:nvPr>
        </p:nvSpPr>
        <p:spPr>
          <a:xfrm>
            <a:off x="1006900" y="1188637"/>
            <a:ext cx="3141430" cy="4480726"/>
          </a:xfrm>
        </p:spPr>
        <p:txBody>
          <a:bodyPr>
            <a:normAutofit/>
          </a:bodyPr>
          <a:lstStyle/>
          <a:p>
            <a:pPr algn="r"/>
            <a:r>
              <a:rPr lang="en-US" sz="4100"/>
              <a:t>PROJECT DESCRIPTION</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1B87121-E57F-6F78-E9B9-D43456CE0523}"/>
              </a:ext>
            </a:extLst>
          </p:cNvPr>
          <p:cNvSpPr>
            <a:spLocks noGrp="1"/>
          </p:cNvSpPr>
          <p:nvPr>
            <p:ph idx="1"/>
          </p:nvPr>
        </p:nvSpPr>
        <p:spPr>
          <a:xfrm>
            <a:off x="4936194" y="1073078"/>
            <a:ext cx="5284941" cy="4180542"/>
          </a:xfrm>
        </p:spPr>
        <p:txBody>
          <a:bodyPr vert="horz" lIns="91440" tIns="45720" rIns="91440" bIns="45720" rtlCol="0" anchor="ctr">
            <a:noAutofit/>
          </a:bodyPr>
          <a:lstStyle/>
          <a:p>
            <a:pPr marL="0" indent="0">
              <a:buNone/>
            </a:pPr>
            <a:r>
              <a:rPr lang="en-US" sz="2000" b="0" i="0">
                <a:effectLst/>
                <a:latin typeface="Calibri"/>
                <a:cs typeface="Calibri"/>
              </a:rPr>
              <a:t>OneCare is a comprehensive healthcare management application designed for both patients and doctors. It serves as a unified platform that facilitates seamless </a:t>
            </a:r>
            <a:r>
              <a:rPr lang="en-US" sz="2000" b="0" i="0">
                <a:effectLst/>
              </a:rPr>
              <a:t>communication</a:t>
            </a:r>
            <a:r>
              <a:rPr lang="en-US" sz="2000" b="0" i="0">
                <a:effectLst/>
                <a:latin typeface="Calibri"/>
                <a:cs typeface="Calibri"/>
              </a:rPr>
              <a:t>, appointment scheduling, and the organization of medical records, predict medicines based on symptoms using Deep learning Neural network (LSTM), medication reminders to stay on track with their treatment plans, while stress management tools, such as recorded meditation sessions, promote mental well-being. OneCare aims to simplify healthcare management and promote healthier lifestyles</a:t>
            </a:r>
          </a:p>
        </p:txBody>
      </p:sp>
    </p:spTree>
    <p:extLst>
      <p:ext uri="{BB962C8B-B14F-4D97-AF65-F5344CB8AC3E}">
        <p14:creationId xmlns:p14="http://schemas.microsoft.com/office/powerpoint/2010/main" val="3304478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ight Triangle 2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2963DC-A9DD-4747-D7C6-A89D75E8E9EA}"/>
              </a:ext>
            </a:extLst>
          </p:cNvPr>
          <p:cNvSpPr>
            <a:spLocks noGrp="1"/>
          </p:cNvSpPr>
          <p:nvPr>
            <p:ph type="title"/>
          </p:nvPr>
        </p:nvSpPr>
        <p:spPr>
          <a:xfrm>
            <a:off x="1006900" y="1188637"/>
            <a:ext cx="3141430" cy="4480726"/>
          </a:xfrm>
        </p:spPr>
        <p:txBody>
          <a:bodyPr>
            <a:normAutofit/>
          </a:bodyPr>
          <a:lstStyle/>
          <a:p>
            <a:pPr algn="r"/>
            <a:r>
              <a:rPr lang="en-US" sz="5100"/>
              <a:t>PROJECT OBJECTIVE</a:t>
            </a:r>
          </a:p>
        </p:txBody>
      </p:sp>
      <p:cxnSp>
        <p:nvCxnSpPr>
          <p:cNvPr id="25" name="Straight Connector 2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1B87121-E57F-6F78-E9B9-D43456CE0523}"/>
              </a:ext>
            </a:extLst>
          </p:cNvPr>
          <p:cNvSpPr>
            <a:spLocks noGrp="1"/>
          </p:cNvSpPr>
          <p:nvPr>
            <p:ph idx="1"/>
          </p:nvPr>
        </p:nvSpPr>
        <p:spPr>
          <a:xfrm>
            <a:off x="5138927" y="1338729"/>
            <a:ext cx="5264237" cy="4180542"/>
          </a:xfrm>
        </p:spPr>
        <p:txBody>
          <a:bodyPr anchor="ctr">
            <a:normAutofit/>
          </a:bodyPr>
          <a:lstStyle/>
          <a:p>
            <a:pPr marL="0" indent="0">
              <a:buNone/>
            </a:pPr>
            <a:r>
              <a:rPr lang="en-US" sz="2400"/>
              <a:t>The OneCare app will empower users to take control of their health and lead healthier, happier lives by simplifying healthcare management for both patients and doctors. </a:t>
            </a:r>
          </a:p>
        </p:txBody>
      </p:sp>
    </p:spTree>
    <p:extLst>
      <p:ext uri="{BB962C8B-B14F-4D97-AF65-F5344CB8AC3E}">
        <p14:creationId xmlns:p14="http://schemas.microsoft.com/office/powerpoint/2010/main" val="2205856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One in a crowd">
            <a:extLst>
              <a:ext uri="{FF2B5EF4-FFF2-40B4-BE49-F238E27FC236}">
                <a16:creationId xmlns:a16="http://schemas.microsoft.com/office/drawing/2014/main" id="{7CCF7DC1-2F92-AE40-8406-7AD724DD0631}"/>
              </a:ext>
            </a:extLst>
          </p:cNvPr>
          <p:cNvPicPr>
            <a:picLocks noChangeAspect="1"/>
          </p:cNvPicPr>
          <p:nvPr/>
        </p:nvPicPr>
        <p:blipFill rotWithShape="1">
          <a:blip r:embed="rId2"/>
          <a:srcRect t="7734" b="17266"/>
          <a:stretch/>
        </p:blipFill>
        <p:spPr>
          <a:xfrm>
            <a:off x="621675" y="1573909"/>
            <a:ext cx="6589537" cy="3706614"/>
          </a:xfrm>
          <a:prstGeom prst="rect">
            <a:avLst/>
          </a:prstGeom>
        </p:spPr>
      </p:pic>
      <p:sp>
        <p:nvSpPr>
          <p:cNvPr id="19" name="Right Triangle 1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A754DBB-F167-8675-D688-963DCF245D85}"/>
              </a:ext>
            </a:extLst>
          </p:cNvPr>
          <p:cNvSpPr txBox="1"/>
          <p:nvPr/>
        </p:nvSpPr>
        <p:spPr>
          <a:xfrm>
            <a:off x="8052497" y="1056640"/>
            <a:ext cx="3197660" cy="312574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u="sng" kern="1200">
                <a:solidFill>
                  <a:schemeClr val="tx1"/>
                </a:solidFill>
                <a:latin typeface="+mj-lt"/>
                <a:ea typeface="+mj-ea"/>
                <a:cs typeface="+mj-cs"/>
              </a:rPr>
              <a:t>TEAM MEMBERS AND ROLES</a:t>
            </a:r>
          </a:p>
        </p:txBody>
      </p:sp>
    </p:spTree>
    <p:extLst>
      <p:ext uri="{BB962C8B-B14F-4D97-AF65-F5344CB8AC3E}">
        <p14:creationId xmlns:p14="http://schemas.microsoft.com/office/powerpoint/2010/main" val="4105132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754DBB-F167-8675-D688-963DCF245D85}"/>
              </a:ext>
            </a:extLst>
          </p:cNvPr>
          <p:cNvSpPr txBox="1"/>
          <p:nvPr/>
        </p:nvSpPr>
        <p:spPr>
          <a:xfrm>
            <a:off x="3113799" y="389382"/>
            <a:ext cx="6505731" cy="584775"/>
          </a:xfrm>
          <a:prstGeom prst="rect">
            <a:avLst/>
          </a:prstGeom>
          <a:noFill/>
        </p:spPr>
        <p:txBody>
          <a:bodyPr wrap="square" rtlCol="0">
            <a:spAutoFit/>
          </a:bodyPr>
          <a:lstStyle/>
          <a:p>
            <a:pPr algn="ctr"/>
            <a:r>
              <a:rPr lang="en-US" sz="3200" b="1" u="sng"/>
              <a:t>TEAM MEMBERS AND ROLES</a:t>
            </a:r>
          </a:p>
        </p:txBody>
      </p:sp>
      <p:pic>
        <p:nvPicPr>
          <p:cNvPr id="5" name="Picture 4" descr="A person smiling in front of a car&#10;&#10;Description automatically generated">
            <a:extLst>
              <a:ext uri="{FF2B5EF4-FFF2-40B4-BE49-F238E27FC236}">
                <a16:creationId xmlns:a16="http://schemas.microsoft.com/office/drawing/2014/main" id="{57C2ECAF-0B5B-4FCE-E7D3-FFEF937A4D7E}"/>
              </a:ext>
            </a:extLst>
          </p:cNvPr>
          <p:cNvPicPr>
            <a:picLocks noChangeAspect="1"/>
          </p:cNvPicPr>
          <p:nvPr/>
        </p:nvPicPr>
        <p:blipFill>
          <a:blip r:embed="rId2"/>
          <a:stretch>
            <a:fillRect/>
          </a:stretch>
        </p:blipFill>
        <p:spPr>
          <a:xfrm>
            <a:off x="4405300" y="1047750"/>
            <a:ext cx="3193201" cy="3943350"/>
          </a:xfrm>
          <a:prstGeom prst="rect">
            <a:avLst/>
          </a:prstGeom>
        </p:spPr>
      </p:pic>
      <p:pic>
        <p:nvPicPr>
          <p:cNvPr id="6" name="Picture 5" descr="A person standing next to a car&#10;&#10;Description automatically generated">
            <a:extLst>
              <a:ext uri="{FF2B5EF4-FFF2-40B4-BE49-F238E27FC236}">
                <a16:creationId xmlns:a16="http://schemas.microsoft.com/office/drawing/2014/main" id="{0564D541-9CF1-770D-51AB-57E6695D4796}"/>
              </a:ext>
            </a:extLst>
          </p:cNvPr>
          <p:cNvPicPr>
            <a:picLocks noChangeAspect="1"/>
          </p:cNvPicPr>
          <p:nvPr/>
        </p:nvPicPr>
        <p:blipFill>
          <a:blip r:embed="rId3"/>
          <a:stretch>
            <a:fillRect/>
          </a:stretch>
        </p:blipFill>
        <p:spPr>
          <a:xfrm>
            <a:off x="8229030" y="1088939"/>
            <a:ext cx="3053195" cy="3943350"/>
          </a:xfrm>
          <a:prstGeom prst="rect">
            <a:avLst/>
          </a:prstGeom>
        </p:spPr>
      </p:pic>
      <p:sp>
        <p:nvSpPr>
          <p:cNvPr id="7" name="TextBox 6">
            <a:extLst>
              <a:ext uri="{FF2B5EF4-FFF2-40B4-BE49-F238E27FC236}">
                <a16:creationId xmlns:a16="http://schemas.microsoft.com/office/drawing/2014/main" id="{682E8655-1270-AC23-EAF7-9FDAE1E373CD}"/>
              </a:ext>
            </a:extLst>
          </p:cNvPr>
          <p:cNvSpPr txBox="1"/>
          <p:nvPr/>
        </p:nvSpPr>
        <p:spPr>
          <a:xfrm>
            <a:off x="609367" y="5330155"/>
            <a:ext cx="344193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Calibri"/>
                <a:ea typeface="-apple-system"/>
                <a:cs typeface="-apple-system"/>
              </a:rPr>
              <a:t>Aishwarya More</a:t>
            </a:r>
            <a:br>
              <a:rPr lang="en-US" sz="1600"/>
            </a:br>
            <a:r>
              <a:rPr lang="en-US" sz="1600">
                <a:latin typeface="Calibri"/>
                <a:ea typeface="-apple-system"/>
                <a:cs typeface="-apple-system"/>
              </a:rPr>
              <a:t>Software Developer &amp;  Business analyst</a:t>
            </a:r>
            <a:br>
              <a:rPr lang="en-US" sz="1600"/>
            </a:br>
            <a:r>
              <a:rPr lang="en-US" sz="1600">
                <a:latin typeface="Calibri"/>
                <a:ea typeface="-apple-system"/>
                <a:cs typeface="-apple-system"/>
              </a:rPr>
              <a:t>(</a:t>
            </a:r>
            <a:r>
              <a:rPr lang="en-US" sz="1600">
                <a:latin typeface="Calibri"/>
                <a:ea typeface="-apple-system"/>
                <a:cs typeface="-apple-system"/>
                <a:hlinkClick r:id="rId4">
                  <a:extLst>
                    <a:ext uri="{A12FA001-AC4F-418D-AE19-62706E023703}">
                      <ahyp:hlinkClr xmlns:ahyp="http://schemas.microsoft.com/office/drawing/2018/hyperlinkcolor" val="tx"/>
                    </a:ext>
                  </a:extLst>
                </a:hlinkClick>
              </a:rPr>
              <a:t>am99715n@pace.edu</a:t>
            </a:r>
            <a:r>
              <a:rPr lang="en-US" sz="1600">
                <a:latin typeface="Calibri"/>
                <a:ea typeface="-apple-system"/>
                <a:cs typeface="-apple-system"/>
              </a:rPr>
              <a:t>)</a:t>
            </a:r>
            <a:endParaRPr lang="en-US" sz="1600">
              <a:latin typeface="Calibri"/>
              <a:cs typeface="Calibri"/>
            </a:endParaRPr>
          </a:p>
        </p:txBody>
      </p:sp>
      <p:sp>
        <p:nvSpPr>
          <p:cNvPr id="9" name="TextBox 8">
            <a:extLst>
              <a:ext uri="{FF2B5EF4-FFF2-40B4-BE49-F238E27FC236}">
                <a16:creationId xmlns:a16="http://schemas.microsoft.com/office/drawing/2014/main" id="{E2DFDC4F-FD43-62AB-30B6-8EA76E33235F}"/>
              </a:ext>
            </a:extLst>
          </p:cNvPr>
          <p:cNvSpPr txBox="1"/>
          <p:nvPr/>
        </p:nvSpPr>
        <p:spPr>
          <a:xfrm>
            <a:off x="4635500" y="5270500"/>
            <a:ext cx="29210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Calibri"/>
              </a:rPr>
              <a:t>Naga Lavanya Mukku</a:t>
            </a:r>
            <a:br>
              <a:rPr lang="en-US" sz="1600">
                <a:latin typeface="Calibri"/>
              </a:rPr>
            </a:br>
            <a:r>
              <a:rPr lang="en-US" sz="1600">
                <a:latin typeface="Calibri"/>
              </a:rPr>
              <a:t>Backend Developer &amp; Software test Engineer</a:t>
            </a:r>
            <a:br>
              <a:rPr lang="en-US" sz="1600">
                <a:latin typeface="Calibri"/>
              </a:rPr>
            </a:br>
            <a:r>
              <a:rPr lang="en-US" sz="1600">
                <a:latin typeface="Calibri"/>
              </a:rPr>
              <a:t>(</a:t>
            </a:r>
            <a:r>
              <a:rPr lang="en-US" sz="1600">
                <a:latin typeface="Calibri"/>
                <a:hlinkClick r:id="rId4">
                  <a:extLst>
                    <a:ext uri="{A12FA001-AC4F-418D-AE19-62706E023703}">
                      <ahyp:hlinkClr xmlns:ahyp="http://schemas.microsoft.com/office/drawing/2018/hyperlinkcolor" val="tx"/>
                    </a:ext>
                  </a:extLst>
                </a:hlinkClick>
              </a:rPr>
              <a:t>nm26028n@pace.edu</a:t>
            </a:r>
            <a:r>
              <a:rPr lang="en-US" sz="1600">
                <a:latin typeface="Calibri"/>
              </a:rPr>
              <a:t>)</a:t>
            </a:r>
          </a:p>
        </p:txBody>
      </p:sp>
      <p:sp>
        <p:nvSpPr>
          <p:cNvPr id="10" name="TextBox 9">
            <a:extLst>
              <a:ext uri="{FF2B5EF4-FFF2-40B4-BE49-F238E27FC236}">
                <a16:creationId xmlns:a16="http://schemas.microsoft.com/office/drawing/2014/main" id="{C4022D62-03B8-F186-2351-5D524D667E60}"/>
              </a:ext>
            </a:extLst>
          </p:cNvPr>
          <p:cNvSpPr txBox="1"/>
          <p:nvPr/>
        </p:nvSpPr>
        <p:spPr>
          <a:xfrm>
            <a:off x="8128000" y="5270500"/>
            <a:ext cx="321449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Calibri"/>
              </a:rPr>
              <a:t>Shiva Krishna Maddela</a:t>
            </a:r>
            <a:br>
              <a:rPr lang="en-US" sz="1600">
                <a:latin typeface="Calibri"/>
              </a:rPr>
            </a:br>
            <a:r>
              <a:rPr lang="en-US" sz="1600">
                <a:latin typeface="Calibri"/>
              </a:rPr>
              <a:t>Software Developer &amp; </a:t>
            </a:r>
            <a:r>
              <a:rPr lang="en-US" sz="1600" err="1">
                <a:latin typeface="Calibri"/>
              </a:rPr>
              <a:t>Devops</a:t>
            </a:r>
            <a:r>
              <a:rPr lang="en-US" sz="1600">
                <a:latin typeface="Calibri"/>
              </a:rPr>
              <a:t> Engineer</a:t>
            </a:r>
            <a:br>
              <a:rPr lang="en-US" sz="1600">
                <a:latin typeface="Calibri"/>
              </a:rPr>
            </a:br>
            <a:r>
              <a:rPr lang="en-US" sz="1600">
                <a:latin typeface="Calibri"/>
              </a:rPr>
              <a:t>(</a:t>
            </a:r>
            <a:r>
              <a:rPr lang="en-US" sz="1600">
                <a:latin typeface="Calibri"/>
                <a:hlinkClick r:id="rId4">
                  <a:extLst>
                    <a:ext uri="{A12FA001-AC4F-418D-AE19-62706E023703}">
                      <ahyp:hlinkClr xmlns:ahyp="http://schemas.microsoft.com/office/drawing/2018/hyperlinkcolor" val="tx"/>
                    </a:ext>
                  </a:extLst>
                </a:hlinkClick>
              </a:rPr>
              <a:t>sm69485n@pace.edu</a:t>
            </a:r>
            <a:r>
              <a:rPr lang="en-US" sz="1600">
                <a:latin typeface="Calibri"/>
              </a:rPr>
              <a:t>)</a:t>
            </a:r>
          </a:p>
        </p:txBody>
      </p:sp>
      <p:pic>
        <p:nvPicPr>
          <p:cNvPr id="11" name="Picture 10" descr="A person with long black hair&#10;&#10;Description automatically generated">
            <a:extLst>
              <a:ext uri="{FF2B5EF4-FFF2-40B4-BE49-F238E27FC236}">
                <a16:creationId xmlns:a16="http://schemas.microsoft.com/office/drawing/2014/main" id="{C638A08C-786B-9C4D-A547-FD699614C4F9}"/>
              </a:ext>
            </a:extLst>
          </p:cNvPr>
          <p:cNvPicPr>
            <a:picLocks noChangeAspect="1"/>
          </p:cNvPicPr>
          <p:nvPr/>
        </p:nvPicPr>
        <p:blipFill rotWithShape="1">
          <a:blip r:embed="rId5"/>
          <a:srcRect t="102" r="178" b="10494"/>
          <a:stretch/>
        </p:blipFill>
        <p:spPr>
          <a:xfrm>
            <a:off x="557200" y="1045591"/>
            <a:ext cx="3495709" cy="3951864"/>
          </a:xfrm>
          <a:prstGeom prst="rect">
            <a:avLst/>
          </a:prstGeom>
        </p:spPr>
      </p:pic>
    </p:spTree>
    <p:extLst>
      <p:ext uri="{BB962C8B-B14F-4D97-AF65-F5344CB8AC3E}">
        <p14:creationId xmlns:p14="http://schemas.microsoft.com/office/powerpoint/2010/main" val="975389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754DBB-F167-8675-D688-963DCF245D85}"/>
              </a:ext>
            </a:extLst>
          </p:cNvPr>
          <p:cNvSpPr txBox="1"/>
          <p:nvPr/>
        </p:nvSpPr>
        <p:spPr>
          <a:xfrm>
            <a:off x="3113799" y="389382"/>
            <a:ext cx="6505731" cy="584775"/>
          </a:xfrm>
          <a:prstGeom prst="rect">
            <a:avLst/>
          </a:prstGeom>
          <a:noFill/>
        </p:spPr>
        <p:txBody>
          <a:bodyPr wrap="square" rtlCol="0">
            <a:spAutoFit/>
          </a:bodyPr>
          <a:lstStyle/>
          <a:p>
            <a:pPr algn="ctr"/>
            <a:r>
              <a:rPr lang="en-US" sz="3200" b="1" u="sng"/>
              <a:t>TEAM MEMBERS AND ROLES</a:t>
            </a:r>
          </a:p>
        </p:txBody>
      </p:sp>
      <p:pic>
        <p:nvPicPr>
          <p:cNvPr id="2" name="Picture 1" descr="A person wearing glasses and holding his glasses&#10;&#10;Description automatically generated">
            <a:extLst>
              <a:ext uri="{FF2B5EF4-FFF2-40B4-BE49-F238E27FC236}">
                <a16:creationId xmlns:a16="http://schemas.microsoft.com/office/drawing/2014/main" id="{BBB5502A-E14A-378C-97FA-D6C7EC24341F}"/>
              </a:ext>
            </a:extLst>
          </p:cNvPr>
          <p:cNvPicPr>
            <a:picLocks noChangeAspect="1"/>
          </p:cNvPicPr>
          <p:nvPr/>
        </p:nvPicPr>
        <p:blipFill>
          <a:blip r:embed="rId2"/>
          <a:stretch>
            <a:fillRect/>
          </a:stretch>
        </p:blipFill>
        <p:spPr>
          <a:xfrm>
            <a:off x="1130704" y="1447800"/>
            <a:ext cx="2831291" cy="3714750"/>
          </a:xfrm>
          <a:prstGeom prst="rect">
            <a:avLst/>
          </a:prstGeom>
        </p:spPr>
      </p:pic>
      <p:sp>
        <p:nvSpPr>
          <p:cNvPr id="3" name="TextBox 2">
            <a:extLst>
              <a:ext uri="{FF2B5EF4-FFF2-40B4-BE49-F238E27FC236}">
                <a16:creationId xmlns:a16="http://schemas.microsoft.com/office/drawing/2014/main" id="{C724A49F-AC69-FA92-A128-23BCA855D8F0}"/>
              </a:ext>
            </a:extLst>
          </p:cNvPr>
          <p:cNvSpPr txBox="1"/>
          <p:nvPr/>
        </p:nvSpPr>
        <p:spPr>
          <a:xfrm>
            <a:off x="749300" y="5499100"/>
            <a:ext cx="383936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Calibri"/>
              </a:rPr>
              <a:t>Pushpak </a:t>
            </a:r>
            <a:r>
              <a:rPr lang="en-US" sz="1600" err="1">
                <a:latin typeface="Calibri"/>
              </a:rPr>
              <a:t>Kamisetti</a:t>
            </a:r>
            <a:br>
              <a:rPr lang="en-US" sz="1600">
                <a:latin typeface="Calibri"/>
              </a:rPr>
            </a:br>
            <a:r>
              <a:rPr lang="en-US" sz="1600">
                <a:latin typeface="Calibri"/>
              </a:rPr>
              <a:t>Software Developer &amp; Machine Learning Engineer</a:t>
            </a:r>
            <a:br>
              <a:rPr lang="en-US" sz="1600">
                <a:latin typeface="Calibri"/>
              </a:rPr>
            </a:br>
            <a:r>
              <a:rPr lang="en-US" sz="1600">
                <a:latin typeface="Calibri"/>
              </a:rPr>
              <a:t>(</a:t>
            </a:r>
            <a:r>
              <a:rPr lang="en-US" sz="1600">
                <a:latin typeface="Calibri"/>
                <a:hlinkClick r:id="rId3">
                  <a:extLst>
                    <a:ext uri="{A12FA001-AC4F-418D-AE19-62706E023703}">
                      <ahyp:hlinkClr xmlns:ahyp="http://schemas.microsoft.com/office/drawing/2018/hyperlinkcolor" val="tx"/>
                    </a:ext>
                  </a:extLst>
                </a:hlinkClick>
              </a:rPr>
              <a:t>pk39545n@pace.edu</a:t>
            </a:r>
            <a:r>
              <a:rPr lang="en-US" sz="1600">
                <a:latin typeface="Calibri"/>
              </a:rPr>
              <a:t>)</a:t>
            </a:r>
          </a:p>
        </p:txBody>
      </p:sp>
      <p:pic>
        <p:nvPicPr>
          <p:cNvPr id="6" name="Picture 5" descr="A person standing in front of a metal railing&#10;&#10;Description automatically generated">
            <a:extLst>
              <a:ext uri="{FF2B5EF4-FFF2-40B4-BE49-F238E27FC236}">
                <a16:creationId xmlns:a16="http://schemas.microsoft.com/office/drawing/2014/main" id="{3FDFE7AC-8B5A-C51B-DBE6-FDFADDEDF7E7}"/>
              </a:ext>
            </a:extLst>
          </p:cNvPr>
          <p:cNvPicPr>
            <a:picLocks noChangeAspect="1"/>
          </p:cNvPicPr>
          <p:nvPr/>
        </p:nvPicPr>
        <p:blipFill>
          <a:blip r:embed="rId4"/>
          <a:stretch>
            <a:fillRect/>
          </a:stretch>
        </p:blipFill>
        <p:spPr>
          <a:xfrm>
            <a:off x="4702969" y="1379253"/>
            <a:ext cx="2786062" cy="3714750"/>
          </a:xfrm>
          <a:prstGeom prst="rect">
            <a:avLst/>
          </a:prstGeom>
        </p:spPr>
      </p:pic>
      <p:pic>
        <p:nvPicPr>
          <p:cNvPr id="8" name="Picture 7" descr="A person in a yellow shirt&#10;&#10;Description automatically generated">
            <a:extLst>
              <a:ext uri="{FF2B5EF4-FFF2-40B4-BE49-F238E27FC236}">
                <a16:creationId xmlns:a16="http://schemas.microsoft.com/office/drawing/2014/main" id="{F51EF39F-EEDC-BCD2-CA5C-982ECA4B6A47}"/>
              </a:ext>
            </a:extLst>
          </p:cNvPr>
          <p:cNvPicPr>
            <a:picLocks noChangeAspect="1"/>
          </p:cNvPicPr>
          <p:nvPr/>
        </p:nvPicPr>
        <p:blipFill>
          <a:blip r:embed="rId5"/>
          <a:stretch>
            <a:fillRect/>
          </a:stretch>
        </p:blipFill>
        <p:spPr>
          <a:xfrm>
            <a:off x="8284934" y="1379253"/>
            <a:ext cx="2988808" cy="3730475"/>
          </a:xfrm>
          <a:prstGeom prst="rect">
            <a:avLst/>
          </a:prstGeom>
        </p:spPr>
      </p:pic>
      <p:sp>
        <p:nvSpPr>
          <p:cNvPr id="9" name="TextBox 8">
            <a:extLst>
              <a:ext uri="{FF2B5EF4-FFF2-40B4-BE49-F238E27FC236}">
                <a16:creationId xmlns:a16="http://schemas.microsoft.com/office/drawing/2014/main" id="{E28865F6-4AC7-4F60-6C7D-7EFA730EC3A6}"/>
              </a:ext>
            </a:extLst>
          </p:cNvPr>
          <p:cNvSpPr txBox="1"/>
          <p:nvPr/>
        </p:nvSpPr>
        <p:spPr>
          <a:xfrm>
            <a:off x="4127502" y="5430553"/>
            <a:ext cx="36576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Calibri"/>
              </a:rPr>
              <a:t>Afroze Fatima</a:t>
            </a:r>
            <a:br>
              <a:rPr lang="en-US" sz="1600">
                <a:latin typeface="Calibri"/>
              </a:rPr>
            </a:br>
            <a:r>
              <a:rPr lang="en-US" sz="1600">
                <a:latin typeface="Calibri"/>
              </a:rPr>
              <a:t>Software Developer</a:t>
            </a:r>
            <a:br>
              <a:rPr lang="en-US" sz="1600">
                <a:latin typeface="Calibri"/>
              </a:rPr>
            </a:br>
            <a:r>
              <a:rPr lang="en-US" sz="1600">
                <a:latin typeface="Calibri"/>
              </a:rPr>
              <a:t>(an75415n@pace.edu)</a:t>
            </a:r>
          </a:p>
        </p:txBody>
      </p:sp>
      <p:sp>
        <p:nvSpPr>
          <p:cNvPr id="10" name="TextBox 9">
            <a:extLst>
              <a:ext uri="{FF2B5EF4-FFF2-40B4-BE49-F238E27FC236}">
                <a16:creationId xmlns:a16="http://schemas.microsoft.com/office/drawing/2014/main" id="{E971EA7A-6926-AA8C-4062-53A9F42BA757}"/>
              </a:ext>
            </a:extLst>
          </p:cNvPr>
          <p:cNvSpPr txBox="1"/>
          <p:nvPr/>
        </p:nvSpPr>
        <p:spPr>
          <a:xfrm>
            <a:off x="7950538" y="5446500"/>
            <a:ext cx="36576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latin typeface="Calibri"/>
              </a:rPr>
              <a:t>shashidhar</a:t>
            </a:r>
            <a:r>
              <a:rPr lang="en-US" sz="1600">
                <a:latin typeface="Calibri"/>
              </a:rPr>
              <a:t> </a:t>
            </a:r>
            <a:r>
              <a:rPr lang="en-US" sz="1600" err="1">
                <a:latin typeface="Calibri"/>
              </a:rPr>
              <a:t>pinumalla</a:t>
            </a:r>
            <a:br>
              <a:rPr lang="en-US" sz="1600">
                <a:latin typeface="Calibri"/>
              </a:rPr>
            </a:br>
            <a:r>
              <a:rPr lang="en-US" sz="1600">
                <a:latin typeface="Calibri"/>
              </a:rPr>
              <a:t>Front End Developer</a:t>
            </a:r>
            <a:br>
              <a:rPr lang="en-US" sz="1600">
                <a:latin typeface="Calibri"/>
              </a:rPr>
            </a:br>
            <a:r>
              <a:rPr lang="en-US" sz="1600">
                <a:latin typeface="Calibri"/>
              </a:rPr>
              <a:t>(sp16592n@pace.edu)</a:t>
            </a:r>
          </a:p>
        </p:txBody>
      </p:sp>
    </p:spTree>
    <p:extLst>
      <p:ext uri="{BB962C8B-B14F-4D97-AF65-F5344CB8AC3E}">
        <p14:creationId xmlns:p14="http://schemas.microsoft.com/office/powerpoint/2010/main" val="2714662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ne in a crowd">
            <a:extLst>
              <a:ext uri="{FF2B5EF4-FFF2-40B4-BE49-F238E27FC236}">
                <a16:creationId xmlns:a16="http://schemas.microsoft.com/office/drawing/2014/main" id="{4FB055D2-CEEA-4FAC-CB71-67D774DC655A}"/>
              </a:ext>
            </a:extLst>
          </p:cNvPr>
          <p:cNvPicPr>
            <a:picLocks noChangeAspect="1"/>
          </p:cNvPicPr>
          <p:nvPr/>
        </p:nvPicPr>
        <p:blipFill rotWithShape="1">
          <a:blip r:embed="rId2"/>
          <a:srcRect b="5436"/>
          <a:stretch/>
        </p:blipFill>
        <p:spPr>
          <a:xfrm>
            <a:off x="621675" y="1485939"/>
            <a:ext cx="5474323" cy="3882553"/>
          </a:xfrm>
          <a:prstGeom prst="rect">
            <a:avLst/>
          </a:prstGeom>
        </p:spPr>
      </p:pic>
      <p:sp>
        <p:nvSpPr>
          <p:cNvPr id="22" name="Right Triangle 2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B2EDA-29D5-2488-85DE-4B8963FFBB6F}"/>
              </a:ext>
            </a:extLst>
          </p:cNvPr>
          <p:cNvSpPr>
            <a:spLocks noGrp="1"/>
          </p:cNvSpPr>
          <p:nvPr>
            <p:ph type="title"/>
          </p:nvPr>
        </p:nvSpPr>
        <p:spPr>
          <a:xfrm>
            <a:off x="6889833" y="1056640"/>
            <a:ext cx="4360324" cy="3494398"/>
          </a:xfrm>
        </p:spPr>
        <p:txBody>
          <a:bodyPr vert="horz" lIns="91440" tIns="45720" rIns="91440" bIns="45720" rtlCol="0" anchor="b">
            <a:normAutofit/>
          </a:bodyPr>
          <a:lstStyle/>
          <a:p>
            <a:r>
              <a:rPr lang="en-US" sz="7200" b="1" kern="1200">
                <a:solidFill>
                  <a:schemeClr val="tx1"/>
                </a:solidFill>
                <a:latin typeface="+mj-lt"/>
                <a:ea typeface="+mj-ea"/>
                <a:cs typeface="+mj-cs"/>
              </a:rPr>
              <a:t>Personas</a:t>
            </a:r>
          </a:p>
        </p:txBody>
      </p:sp>
    </p:spTree>
    <p:extLst>
      <p:ext uri="{BB962C8B-B14F-4D97-AF65-F5344CB8AC3E}">
        <p14:creationId xmlns:p14="http://schemas.microsoft.com/office/powerpoint/2010/main" val="211990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red hair and glasses&#10;&#10;Description automatically generated">
            <a:extLst>
              <a:ext uri="{FF2B5EF4-FFF2-40B4-BE49-F238E27FC236}">
                <a16:creationId xmlns:a16="http://schemas.microsoft.com/office/drawing/2014/main" id="{8DA239F6-9A7B-096C-C9A1-E5452F5FEE9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6588" b="-1"/>
          <a:stretch/>
        </p:blipFill>
        <p:spPr>
          <a:xfrm>
            <a:off x="3762531" y="0"/>
            <a:ext cx="8426420" cy="6923589"/>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814D5A-6802-C109-6076-352839B2401D}"/>
              </a:ext>
            </a:extLst>
          </p:cNvPr>
          <p:cNvSpPr>
            <a:spLocks noGrp="1"/>
          </p:cNvSpPr>
          <p:nvPr>
            <p:ph type="title"/>
          </p:nvPr>
        </p:nvSpPr>
        <p:spPr>
          <a:xfrm>
            <a:off x="213609" y="376081"/>
            <a:ext cx="6277131" cy="1899912"/>
          </a:xfrm>
        </p:spPr>
        <p:txBody>
          <a:bodyPr vert="horz" lIns="91440" tIns="45720" rIns="91440" bIns="45720" rtlCol="0" anchor="ctr">
            <a:normAutofit/>
          </a:bodyPr>
          <a:lstStyle/>
          <a:p>
            <a:r>
              <a:rPr lang="en-US" sz="4000" u="sng"/>
              <a:t>Persona:</a:t>
            </a:r>
            <a:r>
              <a:rPr lang="en-US" sz="4000" i="0" u="sng">
                <a:effectLst/>
              </a:rPr>
              <a:t> Sarah (Senior Citizen)</a:t>
            </a:r>
            <a:endParaRPr lang="en-US" sz="4000" u="sng"/>
          </a:p>
        </p:txBody>
      </p:sp>
      <p:sp>
        <p:nvSpPr>
          <p:cNvPr id="3" name="TextBox 2">
            <a:extLst>
              <a:ext uri="{FF2B5EF4-FFF2-40B4-BE49-F238E27FC236}">
                <a16:creationId xmlns:a16="http://schemas.microsoft.com/office/drawing/2014/main" id="{80A13415-958E-9975-93E1-B51612C71680}"/>
              </a:ext>
            </a:extLst>
          </p:cNvPr>
          <p:cNvSpPr txBox="1"/>
          <p:nvPr/>
        </p:nvSpPr>
        <p:spPr>
          <a:xfrm>
            <a:off x="838200" y="2434201"/>
            <a:ext cx="4633210" cy="3651806"/>
          </a:xfrm>
          <a:prstGeom prst="rect">
            <a:avLst/>
          </a:prstGeom>
        </p:spPr>
        <p:txBody>
          <a:bodyPr vert="horz" lIns="91440" tIns="45720" rIns="91440" bIns="45720" rtlCol="0">
            <a:normAutofit/>
          </a:bodyPr>
          <a:lstStyle/>
          <a:p>
            <a:pPr>
              <a:lnSpc>
                <a:spcPct val="90000"/>
              </a:lnSpc>
              <a:spcAft>
                <a:spcPts val="600"/>
              </a:spcAft>
            </a:pPr>
            <a:r>
              <a:rPr lang="en-US" b="0" i="0">
                <a:effectLst/>
              </a:rPr>
              <a:t>Age: 70</a:t>
            </a:r>
          </a:p>
          <a:p>
            <a:pPr>
              <a:lnSpc>
                <a:spcPct val="90000"/>
              </a:lnSpc>
              <a:spcAft>
                <a:spcPts val="600"/>
              </a:spcAft>
            </a:pPr>
            <a:r>
              <a:rPr lang="en-US" b="0" i="0">
                <a:effectLst/>
              </a:rPr>
              <a:t>Sarah is a retired teacher who lives alone in a suburban area. Due to her age, she has multiple chronic conditions like diabetes and hypertension. Sarah needs an app that can help her manage her medications, track her vitals, schedule doctor appointments, and provide educational resources about her health conditions. She prefers simple interfaces and clear instructions due to her limited experience with technology.</a:t>
            </a:r>
          </a:p>
        </p:txBody>
      </p:sp>
    </p:spTree>
    <p:extLst>
      <p:ext uri="{BB962C8B-B14F-4D97-AF65-F5344CB8AC3E}">
        <p14:creationId xmlns:p14="http://schemas.microsoft.com/office/powerpoint/2010/main" val="202373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2</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OneCare, an innovative all-in-one healthcare web app designed to revolutionize the way you manage your health and wellness.</vt:lpstr>
      <vt:lpstr>PowerPoint Presentation</vt:lpstr>
      <vt:lpstr>PROJECT DESCRIPTION</vt:lpstr>
      <vt:lpstr>PROJECT OBJECTIVE</vt:lpstr>
      <vt:lpstr>PowerPoint Presentation</vt:lpstr>
      <vt:lpstr>PowerPoint Presentation</vt:lpstr>
      <vt:lpstr>PowerPoint Presentation</vt:lpstr>
      <vt:lpstr>Personas</vt:lpstr>
      <vt:lpstr>Persona: Sarah (Senior Citizen)</vt:lpstr>
      <vt:lpstr>Persona: Aisha(Software Developer)</vt:lpstr>
      <vt:lpstr>Persona: James(Sales Executive) </vt:lpstr>
      <vt:lpstr>Technologies </vt:lpstr>
      <vt:lpstr>Team Working Agreement</vt:lpstr>
      <vt:lpstr>Project Schedule</vt:lpstr>
      <vt:lpstr>Project Schedule</vt:lpstr>
      <vt:lpstr>RETROSPECTIVE</vt:lpstr>
      <vt:lpstr>PowerPoint Presentation</vt:lpstr>
      <vt:lpstr>What needs Improvement?</vt:lpstr>
      <vt:lpstr>What’s next?</vt:lpstr>
      <vt:lpstr>WIKI PAGE LINK :  https://github.com/more-aishwarya/OneCare/wiki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OneCare, an innovative all-in-one healthcare web app designed to revolutionize the way you manage your health and wellness.</dc:title>
  <dc:creator>More, Ms. Aishwarya Milind</dc:creator>
  <cp:revision>2</cp:revision>
  <dcterms:created xsi:type="dcterms:W3CDTF">2024-02-05T18:41:41Z</dcterms:created>
  <dcterms:modified xsi:type="dcterms:W3CDTF">2024-02-08T13:36:32Z</dcterms:modified>
</cp:coreProperties>
</file>